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8" r:id="rId1"/>
  </p:sldMasterIdLst>
  <p:notesMasterIdLst>
    <p:notesMasterId r:id="rId39"/>
  </p:notesMasterIdLst>
  <p:handoutMasterIdLst>
    <p:handoutMasterId r:id="rId40"/>
  </p:handoutMasterIdLst>
  <p:sldIdLst>
    <p:sldId id="298" r:id="rId2"/>
    <p:sldId id="258" r:id="rId3"/>
    <p:sldId id="296" r:id="rId4"/>
    <p:sldId id="264" r:id="rId5"/>
    <p:sldId id="265" r:id="rId6"/>
    <p:sldId id="267" r:id="rId7"/>
    <p:sldId id="299" r:id="rId8"/>
    <p:sldId id="300" r:id="rId9"/>
    <p:sldId id="311" r:id="rId10"/>
    <p:sldId id="310" r:id="rId11"/>
    <p:sldId id="301" r:id="rId12"/>
    <p:sldId id="269" r:id="rId13"/>
    <p:sldId id="308" r:id="rId14"/>
    <p:sldId id="270" r:id="rId15"/>
    <p:sldId id="304" r:id="rId16"/>
    <p:sldId id="309" r:id="rId17"/>
    <p:sldId id="271" r:id="rId18"/>
    <p:sldId id="272" r:id="rId19"/>
    <p:sldId id="289" r:id="rId20"/>
    <p:sldId id="290" r:id="rId21"/>
    <p:sldId id="292" r:id="rId22"/>
    <p:sldId id="307" r:id="rId23"/>
    <p:sldId id="293" r:id="rId24"/>
    <p:sldId id="273" r:id="rId25"/>
    <p:sldId id="274" r:id="rId26"/>
    <p:sldId id="275" r:id="rId27"/>
    <p:sldId id="276" r:id="rId28"/>
    <p:sldId id="277" r:id="rId29"/>
    <p:sldId id="278" r:id="rId30"/>
    <p:sldId id="305" r:id="rId31"/>
    <p:sldId id="312" r:id="rId32"/>
    <p:sldId id="281" r:id="rId33"/>
    <p:sldId id="282" r:id="rId34"/>
    <p:sldId id="283" r:id="rId35"/>
    <p:sldId id="284" r:id="rId36"/>
    <p:sldId id="285" r:id="rId37"/>
    <p:sldId id="295" r:id="rId38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26" charset="0"/>
        <a:ea typeface="ＭＳ Ｐゴシック" pitchFamily="26" charset="-128"/>
        <a:cs typeface="ＭＳ Ｐゴシック" pitchFamily="26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6633"/>
    <a:srgbClr val="7A2310"/>
    <a:srgbClr val="7D1F0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840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0" tIns="46431" rIns="92860" bIns="46431" numCol="1" anchor="t" anchorCtr="0" compatLnSpc="1">
            <a:prstTxWarp prst="textNoShape">
              <a:avLst/>
            </a:prstTxWarp>
            <a:spAutoFit/>
          </a:bodyPr>
          <a:lstStyle>
            <a:lvl1pPr defTabSz="928688" eaLnBrk="0" hangingPunct="0">
              <a:spcBef>
                <a:spcPct val="50000"/>
              </a:spcBef>
              <a:defRPr sz="1200">
                <a:latin typeface="Times" pitchFamily="26" charset="0"/>
              </a:defRPr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0" tIns="46431" rIns="92860" bIns="46431" numCol="1" anchor="t" anchorCtr="0" compatLnSpc="1">
            <a:prstTxWarp prst="textNoShape">
              <a:avLst/>
            </a:prstTxWarp>
            <a:spAutoFit/>
          </a:bodyPr>
          <a:lstStyle>
            <a:lvl1pPr algn="r" defTabSz="928688" eaLnBrk="0" hangingPunct="0">
              <a:spcBef>
                <a:spcPct val="50000"/>
              </a:spcBef>
              <a:defRPr sz="1200">
                <a:latin typeface="Times" pitchFamily="26" charset="0"/>
              </a:defRPr>
            </a:lvl1pPr>
          </a:lstStyle>
          <a:p>
            <a:fld id="{C4E744F9-E3F3-DE44-96D1-05915D1B537C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96363"/>
            <a:ext cx="30273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0" tIns="46431" rIns="92860" bIns="46431" numCol="1" anchor="b" anchorCtr="0" compatLnSpc="1">
            <a:prstTxWarp prst="textNoShape">
              <a:avLst/>
            </a:prstTxWarp>
            <a:spAutoFit/>
          </a:bodyPr>
          <a:lstStyle>
            <a:lvl1pPr defTabSz="928688" eaLnBrk="0" hangingPunct="0">
              <a:spcBef>
                <a:spcPct val="50000"/>
              </a:spcBef>
              <a:defRPr sz="1200">
                <a:latin typeface="Times" pitchFamily="26" charset="0"/>
              </a:defRPr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996363"/>
            <a:ext cx="3027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0" tIns="46431" rIns="92860" bIns="46431" numCol="1" anchor="b" anchorCtr="0" compatLnSpc="1">
            <a:prstTxWarp prst="textNoShape">
              <a:avLst/>
            </a:prstTxWarp>
            <a:spAutoFit/>
          </a:bodyPr>
          <a:lstStyle>
            <a:lvl1pPr algn="r" defTabSz="928688" eaLnBrk="0" hangingPunct="0">
              <a:spcBef>
                <a:spcPct val="50000"/>
              </a:spcBef>
              <a:defRPr sz="1200">
                <a:latin typeface="Times" pitchFamily="26" charset="0"/>
              </a:defRPr>
            </a:lvl1pPr>
          </a:lstStyle>
          <a:p>
            <a:fld id="{78EFBCC7-8BF4-9A48-B009-E4CAB00FB0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01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0" tIns="46431" rIns="92860" bIns="46431" numCol="1" anchor="t" anchorCtr="0" compatLnSpc="1">
            <a:prstTxWarp prst="textNoShape">
              <a:avLst/>
            </a:prstTxWarp>
            <a:spAutoFit/>
          </a:bodyPr>
          <a:lstStyle>
            <a:lvl1pPr defTabSz="928688" eaLnBrk="0" hangingPunct="0">
              <a:spcBef>
                <a:spcPct val="50000"/>
              </a:spcBef>
              <a:defRPr sz="1200">
                <a:latin typeface="Times" pitchFamily="26" charset="0"/>
              </a:defRPr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0" tIns="46431" rIns="92860" bIns="46431" numCol="1" anchor="t" anchorCtr="0" compatLnSpc="1">
            <a:prstTxWarp prst="textNoShape">
              <a:avLst/>
            </a:prstTxWarp>
            <a:spAutoFit/>
          </a:bodyPr>
          <a:lstStyle>
            <a:lvl1pPr algn="r" defTabSz="928688" eaLnBrk="0" hangingPunct="0">
              <a:spcBef>
                <a:spcPct val="50000"/>
              </a:spcBef>
              <a:defRPr sz="1200">
                <a:latin typeface="Times" pitchFamily="26" charset="0"/>
              </a:defRPr>
            </a:lvl1pPr>
          </a:lstStyle>
          <a:p>
            <a:fld id="{C8E627FF-A564-FE43-8BC3-B8545226942B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0" tIns="46431" rIns="92860" bIns="46431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96363"/>
            <a:ext cx="30273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0" tIns="46431" rIns="92860" bIns="46431" numCol="1" anchor="b" anchorCtr="0" compatLnSpc="1">
            <a:prstTxWarp prst="textNoShape">
              <a:avLst/>
            </a:prstTxWarp>
            <a:spAutoFit/>
          </a:bodyPr>
          <a:lstStyle>
            <a:lvl1pPr defTabSz="928688" eaLnBrk="0" hangingPunct="0">
              <a:spcBef>
                <a:spcPct val="50000"/>
              </a:spcBef>
              <a:defRPr sz="1200">
                <a:latin typeface="Times" pitchFamily="26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996363"/>
            <a:ext cx="3027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60" tIns="46431" rIns="92860" bIns="46431" numCol="1" anchor="b" anchorCtr="0" compatLnSpc="1">
            <a:prstTxWarp prst="textNoShape">
              <a:avLst/>
            </a:prstTxWarp>
            <a:spAutoFit/>
          </a:bodyPr>
          <a:lstStyle>
            <a:lvl1pPr algn="r" defTabSz="928688" eaLnBrk="0" hangingPunct="0">
              <a:spcBef>
                <a:spcPct val="50000"/>
              </a:spcBef>
              <a:defRPr sz="1200">
                <a:latin typeface="Times" pitchFamily="26" charset="0"/>
              </a:defRPr>
            </a:lvl1pPr>
          </a:lstStyle>
          <a:p>
            <a:fld id="{AA3895A6-670A-7448-8EB0-8F02718847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6439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775E2BB-46A6-6C4C-8C52-DFE21BDCFD65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2D9234-6126-A744-9630-0322AA72A86E}" type="slidenum">
              <a:rPr lang="en-US"/>
              <a:pPr/>
              <a:t>2</a:t>
            </a:fld>
            <a:endParaRPr lang="en-US"/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E92E240-9944-BF49-B0B9-8EE685FB47FE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82E5BE-70E8-8441-A6F4-873B0B87C89F}" type="slidenum">
              <a:rPr lang="en-US"/>
              <a:pPr/>
              <a:t>17</a:t>
            </a:fld>
            <a:endParaRPr lang="en-US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512763"/>
          </a:xfrm>
          <a:noFill/>
          <a:ln/>
        </p:spPr>
        <p:txBody>
          <a:bodyPr/>
          <a:lstStyle/>
          <a:p>
            <a:pPr eaLnBrk="1" hangingPunct="1"/>
            <a:r>
              <a:rPr lang="en-US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Will be changing to web maintenance.</a:t>
            </a:r>
          </a:p>
          <a:p>
            <a:pPr eaLnBrk="1" hangingPunct="1"/>
            <a:r>
              <a:rPr lang="en-US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63D1FEB-AEF0-6E40-897E-AD32CF840E72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450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D34414-115B-D649-85A9-6B0BD9E22E27}" type="slidenum">
              <a:rPr lang="en-US"/>
              <a:pPr/>
              <a:t>18</a:t>
            </a:fld>
            <a:endParaRPr lang="en-US"/>
          </a:p>
        </p:txBody>
      </p:sp>
      <p:sp>
        <p:nvSpPr>
          <p:cNvPr id="450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708525" cy="3532187"/>
          </a:xfrm>
          <a:ln/>
        </p:spPr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414838"/>
            <a:ext cx="5092700" cy="27463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E4AC788-8658-9B4D-9018-FD6513EF75C6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491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6633F8-1542-8D41-BA49-12AB62FBFD1A}" type="slidenum">
              <a:rPr lang="en-US"/>
              <a:pPr/>
              <a:t>21</a:t>
            </a:fld>
            <a:endParaRPr lang="en-US"/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r>
              <a:rPr lang="en-US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New accounts now get these copied into home directory automatically.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Demo</a:t>
            </a:r>
          </a:p>
        </p:txBody>
      </p:sp>
      <p:sp>
        <p:nvSpPr>
          <p:cNvPr id="5120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http://www.chpc.utah.edu</a:t>
            </a:r>
          </a:p>
        </p:txBody>
      </p:sp>
      <p:sp>
        <p:nvSpPr>
          <p:cNvPr id="5120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F81F67D-05AA-F54E-991E-F5CC7F450B0F}" type="datetime1">
              <a:rPr lang="en-US" smtClean="0"/>
              <a:pPr/>
              <a:t>3/16/2011</a:t>
            </a:fld>
            <a:endParaRPr lang="en-US" smtClean="0"/>
          </a:p>
        </p:txBody>
      </p:sp>
      <p:sp>
        <p:nvSpPr>
          <p:cNvPr id="5120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2842CF-6814-F94C-8079-97799592C482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9CF6D84-CF4C-894A-B812-92C2B4C0F5F9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542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4FAE53-B19D-1642-9A41-AC8CFB6DA03B}" type="slidenum">
              <a:rPr lang="en-US"/>
              <a:pPr/>
              <a:t>25</a:t>
            </a:fld>
            <a:endParaRPr lang="en-US"/>
          </a:p>
        </p:txBody>
      </p:sp>
      <p:sp>
        <p:nvSpPr>
          <p:cNvPr id="542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708525" cy="3532187"/>
          </a:xfrm>
          <a:ln/>
        </p:spPr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414838"/>
            <a:ext cx="5092700" cy="274637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Demo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5757C69-B0AF-A14F-A711-ED3C12A2B2F7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563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178B63-5656-1A43-89D7-7B0D6BA54203}" type="slidenum">
              <a:rPr lang="en-US"/>
              <a:pPr/>
              <a:t>26</a:t>
            </a:fld>
            <a:endParaRPr lang="en-US"/>
          </a:p>
        </p:txBody>
      </p:sp>
      <p:sp>
        <p:nvSpPr>
          <p:cNvPr id="563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57200"/>
          </a:xfrm>
          <a:noFill/>
          <a:ln/>
        </p:spPr>
        <p:txBody>
          <a:bodyPr/>
          <a:lstStyle/>
          <a:p>
            <a:pPr eaLnBrk="1" hangingPunct="1"/>
            <a:r>
              <a:rPr lang="en-US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One time you must create the /scratch/serial/$USER directory.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Demo</a:t>
            </a:r>
          </a:p>
        </p:txBody>
      </p:sp>
      <p:sp>
        <p:nvSpPr>
          <p:cNvPr id="5939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http://www.chpc.utah.edu</a:t>
            </a:r>
          </a:p>
        </p:txBody>
      </p:sp>
      <p:sp>
        <p:nvSpPr>
          <p:cNvPr id="593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EBFD40B-C2FC-294E-BE48-4A91B10CA20F}" type="datetime1">
              <a:rPr lang="en-US" smtClean="0"/>
              <a:pPr/>
              <a:t>3/16/2011</a:t>
            </a:fld>
            <a:endParaRPr lang="en-US" smtClean="0"/>
          </a:p>
        </p:txBody>
      </p:sp>
      <p:sp>
        <p:nvSpPr>
          <p:cNvPr id="59398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06237E-04CB-6343-A52D-70F00615E952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21AB569-686A-4549-8127-0E3C167F52CB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645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87E77F-C5BF-DC4A-8047-19073297233D}" type="slidenum">
              <a:rPr lang="en-US"/>
              <a:pPr/>
              <a:t>32</a:t>
            </a:fld>
            <a:endParaRPr lang="en-US"/>
          </a:p>
        </p:txBody>
      </p:sp>
      <p:sp>
        <p:nvSpPr>
          <p:cNvPr id="645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708525" cy="3532187"/>
          </a:xfrm>
          <a:ln/>
        </p:spPr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414838"/>
            <a:ext cx="5092700" cy="27463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76AC316-09E7-324E-8C1B-0712FAD50AFF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665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D1C7E0-F174-F34C-B56A-DA463B5AE86F}" type="slidenum">
              <a:rPr lang="en-US"/>
              <a:pPr/>
              <a:t>33</a:t>
            </a:fld>
            <a:endParaRPr lang="en-US"/>
          </a:p>
        </p:txBody>
      </p:sp>
      <p:sp>
        <p:nvSpPr>
          <p:cNvPr id="665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708525" cy="3532187"/>
          </a:xfrm>
          <a:ln/>
        </p:spPr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414838"/>
            <a:ext cx="5092700" cy="27463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942E1E5-16F8-FD48-A6C2-6D997C0E2D12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686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EA00A8-7968-BE4C-B8A0-4DDD05ABCABC}" type="slidenum">
              <a:rPr lang="en-US"/>
              <a:pPr/>
              <a:t>34</a:t>
            </a:fld>
            <a:endParaRPr lang="en-US"/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708525" cy="3532187"/>
          </a:xfrm>
          <a:ln/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414838"/>
            <a:ext cx="5092700" cy="27463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72B4283-82C4-C949-B63D-411FD91786C3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E5F397-AF92-9D4F-8984-2D1EF287B0E3}" type="slidenum">
              <a:rPr lang="en-US"/>
              <a:pPr/>
              <a:t>4</a:t>
            </a:fld>
            <a:endParaRPr lang="en-US"/>
          </a:p>
        </p:txBody>
      </p:sp>
      <p:sp>
        <p:nvSpPr>
          <p:cNvPr id="225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AAE06B0-AE6B-6145-9357-62B9EFA08C14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716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B7917E-9C14-9F4F-A486-FD4D1EBA422B}" type="slidenum">
              <a:rPr lang="en-US"/>
              <a:pPr/>
              <a:t>36</a:t>
            </a:fld>
            <a:endParaRPr lang="en-US"/>
          </a:p>
        </p:txBody>
      </p:sp>
      <p:sp>
        <p:nvSpPr>
          <p:cNvPr id="716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708525" cy="3532187"/>
          </a:xfrm>
          <a:ln/>
        </p:spPr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414838"/>
            <a:ext cx="5092700" cy="274637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Show web page and how to get around.</a:t>
            </a:r>
          </a:p>
          <a:p>
            <a:pPr eaLnBrk="1" hangingPunct="1"/>
            <a:r>
              <a:rPr lang="en-US" smtClean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Show jira system</a:t>
            </a:r>
          </a:p>
          <a:p>
            <a:pPr eaLnBrk="1" hangingPunct="1"/>
            <a:endParaRPr lang="en-US" smtClean="0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188E539-41BA-984C-BFB3-C994C1C02F4A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737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F29405-15D4-5949-A32F-4B2DA884DA6B}" type="slidenum">
              <a:rPr lang="en-US"/>
              <a:pPr/>
              <a:t>37</a:t>
            </a:fld>
            <a:endParaRPr lang="en-US"/>
          </a:p>
        </p:txBody>
      </p:sp>
      <p:sp>
        <p:nvSpPr>
          <p:cNvPr id="737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639763"/>
          </a:xfrm>
          <a:noFill/>
          <a:ln/>
        </p:spPr>
        <p:txBody>
          <a:bodyPr/>
          <a:lstStyle/>
          <a:p>
            <a:pPr eaLnBrk="1" hangingPunct="1"/>
            <a:endParaRPr lang="en-US" i="1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5069276A-B3B2-B14D-AE89-2E24B9D54189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245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A5992-6A11-8441-BF0F-3F63ACAF2749}" type="slidenum">
              <a:rPr lang="en-US"/>
              <a:pPr/>
              <a:t>5</a:t>
            </a:fld>
            <a:endParaRPr lang="en-US"/>
          </a:p>
        </p:txBody>
      </p:sp>
      <p:sp>
        <p:nvSpPr>
          <p:cNvPr id="245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708525" cy="3532187"/>
          </a:xfrm>
          <a:ln/>
        </p:spPr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414838"/>
            <a:ext cx="5092700" cy="27463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B9100570-42E5-2140-89D1-75795C86B7F2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2662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51FA58-363A-194B-B8B9-C727AB017302}" type="slidenum">
              <a:rPr lang="en-US"/>
              <a:pPr/>
              <a:t>6</a:t>
            </a:fld>
            <a:endParaRPr lang="en-US"/>
          </a:p>
        </p:txBody>
      </p:sp>
      <p:sp>
        <p:nvSpPr>
          <p:cNvPr id="266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3107CD0-B4A3-3046-8B2F-4AE542AA046B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B30155-9ADA-9645-8A64-5315374AFD92}" type="slidenum">
              <a:rPr lang="en-US"/>
              <a:pPr/>
              <a:t>7</a:t>
            </a:fld>
            <a:endParaRPr lang="en-US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274638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CEF777E-D323-D246-8460-3795C9249A58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45767-6E96-A349-9363-5D3FD60EE823}" type="slidenum">
              <a:rPr lang="en-US"/>
              <a:pPr/>
              <a:t>8</a:t>
            </a:fld>
            <a:endParaRPr 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708525" cy="3532187"/>
          </a:xfrm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414838"/>
            <a:ext cx="5092700" cy="27463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361BBF19-1AC4-054A-9D76-955708828E16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337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65E2F1-5ABC-2F48-8034-8315B65816FC}" type="slidenum">
              <a:rPr lang="en-US"/>
              <a:pPr/>
              <a:t>11</a:t>
            </a:fld>
            <a:endParaRPr lang="en-US"/>
          </a:p>
        </p:txBody>
      </p:sp>
      <p:sp>
        <p:nvSpPr>
          <p:cNvPr id="337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708525" cy="3532187"/>
          </a:xfrm>
          <a:ln/>
        </p:spPr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414838"/>
            <a:ext cx="5092700" cy="274637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1EFA0D3-9944-9C4E-8F67-DDF00F54954C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378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1EF080-3B0C-E34F-8B63-104BAD9FECBE}" type="slidenum">
              <a:rPr lang="en-US"/>
              <a:pPr/>
              <a:t>12</a:t>
            </a:fld>
            <a:endParaRPr lang="en-US"/>
          </a:p>
        </p:txBody>
      </p:sp>
      <p:sp>
        <p:nvSpPr>
          <p:cNvPr id="378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708525" cy="3532187"/>
          </a:xfrm>
          <a:ln/>
        </p:spPr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414838"/>
            <a:ext cx="5092700" cy="274637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/scratch/parallel going away, may come back as something else.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Arches /scratches are mounted on all interactives – available only on specified clusters</a:t>
            </a:r>
          </a:p>
          <a:p>
            <a:r>
              <a:rPr lang="en-US" smtClean="0">
                <a:latin typeface="Times" pitchFamily="26" charset="0"/>
                <a:ea typeface="ＭＳ Ｐゴシック" pitchFamily="26" charset="-128"/>
                <a:cs typeface="ＭＳ Ｐゴシック" pitchFamily="26" charset="-128"/>
              </a:rPr>
              <a:t>Updraft only on updraft</a:t>
            </a:r>
          </a:p>
          <a:p>
            <a:endParaRPr lang="en-US" smtClean="0">
              <a:latin typeface="Times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4096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http://www.chpc.utah.edu</a:t>
            </a:r>
          </a:p>
        </p:txBody>
      </p:sp>
      <p:sp>
        <p:nvSpPr>
          <p:cNvPr id="4096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C7B26D6-61D9-B346-83F0-ACBDC36D88E5}" type="datetime1">
              <a:rPr lang="en-US" smtClean="0"/>
              <a:pPr/>
              <a:t>3/16/2011</a:t>
            </a:fld>
            <a:endParaRPr lang="en-US" smtClean="0"/>
          </a:p>
        </p:txBody>
      </p:sp>
      <p:sp>
        <p:nvSpPr>
          <p:cNvPr id="4096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FE9ADD-2835-804B-811F-DB96B6BF2ADD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Web-Gray-Style-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895600" y="620713"/>
            <a:ext cx="5791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>
              <a:lnSpc>
                <a:spcPct val="40000"/>
              </a:lnSpc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ea typeface="Arial" pitchFamily="26" charset="0"/>
                <a:cs typeface="Arial" pitchFamily="26" charset="0"/>
              </a:rPr>
              <a:t>CENTER FOR HIGH PERFORMANCE COMPUTING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16FC7DE1-B1E8-0E43-8902-A6B8D8548CF2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AB6857DE-E482-664B-9DAF-74BD27A93805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2401BC-B06B-6849-B9E7-E39981DEA45C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B6CA9314-EE0B-3B48-A076-6A12237D2552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219200"/>
            <a:ext cx="203835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596265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9638C5-467B-824F-B568-BBC2525C6F3A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0220D8AB-4353-1741-89AD-A6B6081117C4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2400" y="0"/>
            <a:ext cx="60198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C9CB43-01FE-6D45-A195-F9014BC25243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60AEF8B7-4C7E-B041-A784-5B1380E60DD0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245849-51F6-4C4C-AAF8-07A89877A2C8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22447915-5E49-6949-88C6-040B5AC0CE15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C230AA-F899-9442-ACDD-C8A54CAAB06D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DF1DACF8-B80E-5049-AB6E-B944CC926368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005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2286000"/>
            <a:ext cx="40005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77A3AA-637D-7F4F-9271-CCDD3C56C589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9038CFEA-FD42-FB4E-B1CF-7DA26AB4FF28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7DF246-D5C2-794C-8B0B-537E7031259C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13691FDC-7B41-3441-87BD-AB307C5D9318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2B2F59-DE25-9441-86AE-99658897401C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2253B3E3-4F5E-F04E-8EC9-D072D427100A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183CB4-0296-DF4D-B76B-C5DD84631B52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AB765C18-E0D6-214B-9724-6BA59D0E2BA5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2E2664-FE5C-2740-B1AA-0FC6F3E635CC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6C5D2D06-8857-354B-A6BC-7DB3F58E19DC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75EA7B-C363-C740-8C30-0F7A4D658F86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00663AAA-568B-174A-BFD6-6E0BE8FF9E8C}" type="slidenum">
              <a:rPr lang="en-US"/>
              <a:pPr/>
              <a:t>‹#›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Web-Gray-Styl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86000"/>
            <a:ext cx="8153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Arial" pitchFamily="26" charset="0"/>
                <a:cs typeface="Arial" pitchFamily="26" charset="0"/>
              </a:defRPr>
            </a:lvl1pPr>
          </a:lstStyle>
          <a:p>
            <a:fld id="{39E11081-59D3-344C-96FC-19B399255E9E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77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ea typeface="Arial" pitchFamily="26" charset="0"/>
                <a:cs typeface="Arial" pitchFamily="26" charset="0"/>
              </a:defRPr>
            </a:lvl1pPr>
          </a:lstStyle>
          <a:p>
            <a:r>
              <a:rPr lang="en-US"/>
              <a:t>http://www.chpc.utah.edu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ea typeface="Arial" pitchFamily="26" charset="0"/>
                <a:cs typeface="Arial" pitchFamily="26" charset="0"/>
              </a:defRPr>
            </a:lvl1pPr>
          </a:lstStyle>
          <a:p>
            <a:r>
              <a:rPr lang="en-US"/>
              <a:t>Slide </a:t>
            </a:r>
            <a:fld id="{B09C61DA-0528-6E4F-BFAB-17FE19E2F6C9}" type="slidenum">
              <a:rPr lang="en-US"/>
              <a:pPr/>
              <a:t>‹#›</a:t>
            </a:fld>
            <a:endParaRPr lang="en-US">
              <a:latin typeface="Times" pitchFamily="26" charset="0"/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2895600" y="620713"/>
            <a:ext cx="57912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r">
              <a:lnSpc>
                <a:spcPct val="40000"/>
              </a:lnSpc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  <a:ea typeface="Arial" pitchFamily="26" charset="0"/>
                <a:cs typeface="Arial" pitchFamily="26" charset="0"/>
              </a:rPr>
              <a:t>CENTER FOR HIGH PERFORMANCE COMPUTING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54545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545454"/>
          </a:solidFill>
          <a:latin typeface="Times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545454"/>
          </a:solidFill>
          <a:latin typeface="Times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545454"/>
          </a:solidFill>
          <a:latin typeface="Times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545454"/>
          </a:solidFill>
          <a:latin typeface="Times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545454"/>
          </a:solidFill>
          <a:latin typeface="Times" charset="0"/>
          <a:ea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545454"/>
          </a:solidFill>
          <a:latin typeface="Times" charset="0"/>
          <a:ea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545454"/>
          </a:solidFill>
          <a:latin typeface="Times" charset="0"/>
          <a:ea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800">
          <a:solidFill>
            <a:srgbClr val="545454"/>
          </a:solidFill>
          <a:latin typeface="Times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54545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54545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4545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4545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45454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45454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45454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45454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45454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wim.cardoen@utah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pc.utah.edu/docs/policies/security.html" TargetMode="External"/><Relationship Id="rId2" Type="http://schemas.openxmlformats.org/officeDocument/2006/relationships/hyperlink" Target="mailto:security@chpc.utah.edu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pc.utah.edu/docs/manuals/getting_started/cod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pc.utah.edu/docs/services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jira.chpc.utah.ed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pc.utah.ed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hpc-hpc-users@lists.utah.edu" TargetMode="External"/><Relationship Id="rId5" Type="http://schemas.openxmlformats.org/officeDocument/2006/relationships/hyperlink" Target="http://jira.chpc.utah.edu" TargetMode="External"/><Relationship Id="rId4" Type="http://schemas.openxmlformats.org/officeDocument/2006/relationships/hyperlink" Target="mailto:issues@chpc.utah.edu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pc.utah.edu/docs/presentations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 of CHPC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Wim</a:t>
            </a:r>
            <a:r>
              <a:rPr lang="en-US" dirty="0" smtClean="0"/>
              <a:t> R. </a:t>
            </a:r>
            <a:r>
              <a:rPr lang="en-US" dirty="0" err="1" smtClean="0"/>
              <a:t>Cardoen</a:t>
            </a:r>
            <a:r>
              <a:rPr lang="en-US" dirty="0" smtClean="0"/>
              <a:t>, Staff Scientist</a:t>
            </a:r>
          </a:p>
          <a:p>
            <a:pPr eaLnBrk="1" hangingPunct="1"/>
            <a:r>
              <a:rPr lang="en-US" sz="2600" dirty="0" smtClean="0"/>
              <a:t>Center for High Performance Computing</a:t>
            </a:r>
          </a:p>
          <a:p>
            <a:pPr eaLnBrk="1" hangingPunct="1"/>
            <a:r>
              <a:rPr lang="en-US" sz="2600" i="1" dirty="0" smtClean="0">
                <a:hlinkClick r:id="rId2"/>
              </a:rPr>
              <a:t>wim.cardoen@utah.edu</a:t>
            </a:r>
            <a:endParaRPr lang="en-US" sz="2600" i="1" dirty="0" smtClean="0"/>
          </a:p>
          <a:p>
            <a:pPr eaLnBrk="1" hangingPunct="1"/>
            <a:r>
              <a:rPr lang="en-US" sz="2600" dirty="0" smtClean="0"/>
              <a:t>Spring </a:t>
            </a:r>
            <a:r>
              <a:rPr lang="en-US" sz="2600" dirty="0" smtClean="0"/>
              <a:t>2011</a:t>
            </a: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Ember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153400" cy="4267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dirty="0" smtClean="0"/>
              <a:t>262 dual-six </a:t>
            </a:r>
            <a:r>
              <a:rPr lang="en-US" dirty="0"/>
              <a:t>core nodes </a:t>
            </a:r>
            <a:r>
              <a:rPr lang="en-US" dirty="0" smtClean="0"/>
              <a:t>(3144 </a:t>
            </a:r>
            <a:r>
              <a:rPr lang="en-US" dirty="0"/>
              <a:t>cores</a:t>
            </a:r>
            <a:r>
              <a:rPr lang="en-US" dirty="0" smtClean="0"/>
              <a:t>)</a:t>
            </a:r>
          </a:p>
          <a:p>
            <a:pPr marL="342900" lvl="1" indent="-342900">
              <a:buFontTx/>
              <a:buChar char="•"/>
            </a:pPr>
            <a:r>
              <a:rPr lang="en-US" dirty="0" smtClean="0"/>
              <a:t>2 GB memory per core (24 GB)</a:t>
            </a:r>
          </a:p>
          <a:p>
            <a:pPr marL="342900" lvl="1" indent="-342900">
              <a:buFontTx/>
              <a:buChar char="•"/>
            </a:pPr>
            <a:r>
              <a:rPr lang="en-US" dirty="0" smtClean="0"/>
              <a:t>Intel Xeon 2.8 GHz cores (</a:t>
            </a:r>
            <a:r>
              <a:rPr lang="en-US" dirty="0" err="1" smtClean="0"/>
              <a:t>Westmere</a:t>
            </a:r>
            <a:r>
              <a:rPr lang="en-US" dirty="0" smtClean="0"/>
              <a:t>)</a:t>
            </a:r>
          </a:p>
          <a:p>
            <a:pPr marL="342900" lvl="1" indent="-342900">
              <a:buFontTx/>
              <a:buChar char="•"/>
            </a:pPr>
            <a:r>
              <a:rPr lang="en-US" dirty="0" smtClean="0"/>
              <a:t>Interactive node: ember.chpc.utah.edu</a:t>
            </a:r>
          </a:p>
          <a:p>
            <a:pPr marL="342900" lvl="1" indent="-342900">
              <a:buFontTx/>
              <a:buChar char="•"/>
            </a:pPr>
            <a:r>
              <a:rPr lang="en-US" dirty="0" smtClean="0"/>
              <a:t>Configuration Similar to Arches</a:t>
            </a:r>
          </a:p>
          <a:p>
            <a:pPr marL="0" lvl="1" indent="0">
              <a:buNone/>
            </a:pPr>
            <a:endParaRPr lang="en-US" dirty="0" smtClean="0"/>
          </a:p>
          <a:p>
            <a:pPr marL="342900" lvl="1" indent="-342900">
              <a:buFontTx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5849-51F6-4C4C-AAF8-07A89877A2C8}" type="datetime1">
              <a:rPr lang="en-US" smtClean="0"/>
              <a:pPr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http://www.chpc.utah.edu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2447915-5E49-6949-88C6-040B5AC0CE15}" type="slidenum">
              <a:rPr lang="en-US" smtClean="0"/>
              <a:pPr/>
              <a:t>10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188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B0FCA2EF-FF7F-634B-BA24-39C7B6798CF1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3277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3277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B7A03C7D-01E6-CF4C-B409-5E68A04BE8A8}" type="slidenum">
              <a:rPr lang="en-US"/>
              <a:pPr/>
              <a:t>11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  <p:sp>
        <p:nvSpPr>
          <p:cNvPr id="25608" name="Rectangle 3"/>
          <p:cNvSpPr>
            <a:spLocks noChangeArrowheads="1"/>
          </p:cNvSpPr>
          <p:nvPr/>
        </p:nvSpPr>
        <p:spPr bwMode="auto">
          <a:xfrm>
            <a:off x="4343400" y="2438400"/>
            <a:ext cx="914400" cy="1828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545454"/>
                </a:solidFill>
              </a:rPr>
              <a:t>Switch</a:t>
            </a:r>
          </a:p>
        </p:txBody>
      </p:sp>
      <p:sp>
        <p:nvSpPr>
          <p:cNvPr id="25636" name="AutoShape 167"/>
          <p:cNvSpPr>
            <a:spLocks noChangeArrowheads="1"/>
          </p:cNvSpPr>
          <p:nvPr/>
        </p:nvSpPr>
        <p:spPr bwMode="auto">
          <a:xfrm>
            <a:off x="7696200" y="3802052"/>
            <a:ext cx="1219200" cy="1524000"/>
          </a:xfrm>
          <a:prstGeom prst="can">
            <a:avLst>
              <a:gd name="adj" fmla="val 32436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solidFill>
                  <a:srgbClr val="545454"/>
                </a:solidFill>
              </a:rPr>
              <a:t>/scratch</a:t>
            </a:r>
          </a:p>
        </p:txBody>
      </p:sp>
      <p:sp>
        <p:nvSpPr>
          <p:cNvPr id="25635" name="Rectangle 141"/>
          <p:cNvSpPr>
            <a:spLocks noChangeArrowheads="1"/>
          </p:cNvSpPr>
          <p:nvPr/>
        </p:nvSpPr>
        <p:spPr bwMode="auto">
          <a:xfrm>
            <a:off x="3810000" y="4953000"/>
            <a:ext cx="1828800" cy="641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545454"/>
                </a:solidFill>
              </a:rPr>
              <a:t>Administrative </a:t>
            </a:r>
          </a:p>
          <a:p>
            <a:pPr algn="ctr"/>
            <a:r>
              <a:rPr lang="en-US" sz="1800">
                <a:solidFill>
                  <a:srgbClr val="545454"/>
                </a:solidFill>
              </a:rPr>
              <a:t>Nodes</a:t>
            </a:r>
          </a:p>
        </p:txBody>
      </p:sp>
      <p:sp>
        <p:nvSpPr>
          <p:cNvPr id="32786" name="Line 148"/>
          <p:cNvSpPr>
            <a:spLocks noChangeShapeType="1"/>
          </p:cNvSpPr>
          <p:nvPr/>
        </p:nvSpPr>
        <p:spPr bwMode="auto">
          <a:xfrm>
            <a:off x="2895600" y="2133600"/>
            <a:ext cx="1447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61"/>
          <p:cNvSpPr>
            <a:spLocks noChangeArrowheads="1"/>
          </p:cNvSpPr>
          <p:nvPr/>
        </p:nvSpPr>
        <p:spPr bwMode="auto">
          <a:xfrm>
            <a:off x="6324600" y="4800600"/>
            <a:ext cx="1219200" cy="1524000"/>
          </a:xfrm>
          <a:prstGeom prst="can">
            <a:avLst>
              <a:gd name="adj" fmla="val 32436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solidFill>
                <a:srgbClr val="545454"/>
              </a:solidFill>
            </a:endParaRPr>
          </a:p>
        </p:txBody>
      </p:sp>
      <p:sp>
        <p:nvSpPr>
          <p:cNvPr id="32790" name="Line 175"/>
          <p:cNvSpPr>
            <a:spLocks noChangeShapeType="1"/>
          </p:cNvSpPr>
          <p:nvPr/>
        </p:nvSpPr>
        <p:spPr bwMode="auto">
          <a:xfrm flipH="1" flipV="1">
            <a:off x="4724400" y="42672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1" name="Line 177"/>
          <p:cNvSpPr>
            <a:spLocks noChangeShapeType="1"/>
          </p:cNvSpPr>
          <p:nvPr/>
        </p:nvSpPr>
        <p:spPr bwMode="auto">
          <a:xfrm flipH="1" flipV="1">
            <a:off x="5257800" y="4191000"/>
            <a:ext cx="2438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2" name="Line 178"/>
          <p:cNvSpPr>
            <a:spLocks noChangeShapeType="1"/>
          </p:cNvSpPr>
          <p:nvPr/>
        </p:nvSpPr>
        <p:spPr bwMode="auto">
          <a:xfrm flipH="1" flipV="1">
            <a:off x="5029200" y="4267200"/>
            <a:ext cx="1447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3" name="Text Box 179"/>
          <p:cNvSpPr txBox="1">
            <a:spLocks noChangeArrowheads="1"/>
          </p:cNvSpPr>
          <p:nvPr/>
        </p:nvSpPr>
        <p:spPr bwMode="auto">
          <a:xfrm>
            <a:off x="6477000" y="4800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ea typeface="Arial" pitchFamily="26" charset="0"/>
                <a:cs typeface="Arial" pitchFamily="26" charset="0"/>
              </a:rPr>
              <a:t>NFS</a:t>
            </a:r>
          </a:p>
        </p:txBody>
      </p:sp>
      <p:sp>
        <p:nvSpPr>
          <p:cNvPr id="32794" name="Rectangle 180"/>
          <p:cNvSpPr>
            <a:spLocks noChangeArrowheads="1"/>
          </p:cNvSpPr>
          <p:nvPr/>
        </p:nvSpPr>
        <p:spPr bwMode="auto">
          <a:xfrm>
            <a:off x="7985125" y="3802052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ea typeface="Arial" pitchFamily="26" charset="0"/>
                <a:cs typeface="Arial" pitchFamily="26" charset="0"/>
              </a:rPr>
              <a:t>NFS</a:t>
            </a:r>
          </a:p>
        </p:txBody>
      </p:sp>
      <p:sp>
        <p:nvSpPr>
          <p:cNvPr id="5" name="Rectangle 138"/>
          <p:cNvSpPr>
            <a:spLocks noChangeArrowheads="1"/>
          </p:cNvSpPr>
          <p:nvPr/>
        </p:nvSpPr>
        <p:spPr bwMode="auto">
          <a:xfrm>
            <a:off x="457200" y="2209800"/>
            <a:ext cx="2438400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 err="1">
                <a:solidFill>
                  <a:srgbClr val="FFFFFF"/>
                </a:solidFill>
              </a:rPr>
              <a:t>schuster-sda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2802" name="Rectangle 29"/>
          <p:cNvSpPr>
            <a:spLocks noChangeArrowheads="1"/>
          </p:cNvSpPr>
          <p:nvPr/>
        </p:nvSpPr>
        <p:spPr bwMode="auto">
          <a:xfrm>
            <a:off x="6324600" y="541020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ea typeface="Arial" pitchFamily="26" charset="0"/>
                <a:cs typeface="Arial" pitchFamily="26" charset="0"/>
              </a:rPr>
              <a:t>Home </a:t>
            </a:r>
            <a:br>
              <a:rPr lang="en-US" sz="1600">
                <a:ea typeface="Arial" pitchFamily="26" charset="0"/>
                <a:cs typeface="Arial" pitchFamily="26" charset="0"/>
              </a:rPr>
            </a:br>
            <a:r>
              <a:rPr lang="en-US" sz="1600">
                <a:ea typeface="Arial" pitchFamily="26" charset="0"/>
                <a:cs typeface="Arial" pitchFamily="26" charset="0"/>
              </a:rPr>
              <a:t>Directories</a:t>
            </a:r>
          </a:p>
        </p:txBody>
      </p:sp>
      <p:sp>
        <p:nvSpPr>
          <p:cNvPr id="31" name="Rectangle 138"/>
          <p:cNvSpPr>
            <a:spLocks noChangeArrowheads="1"/>
          </p:cNvSpPr>
          <p:nvPr/>
        </p:nvSpPr>
        <p:spPr bwMode="auto">
          <a:xfrm>
            <a:off x="457200" y="2590800"/>
            <a:ext cx="2438400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FFFFFF"/>
                </a:solidFill>
              </a:rPr>
              <a:t>molinero-sda</a:t>
            </a:r>
          </a:p>
        </p:txBody>
      </p:sp>
      <p:sp>
        <p:nvSpPr>
          <p:cNvPr id="32" name="Rectangle 138"/>
          <p:cNvSpPr>
            <a:spLocks noChangeArrowheads="1"/>
          </p:cNvSpPr>
          <p:nvPr/>
        </p:nvSpPr>
        <p:spPr bwMode="auto">
          <a:xfrm>
            <a:off x="304800" y="1371600"/>
            <a:ext cx="2590800" cy="9233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Sand Dune Arch</a:t>
            </a:r>
          </a:p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252 nodes/1392 </a:t>
            </a:r>
            <a:r>
              <a:rPr lang="en-US" sz="1800" dirty="0">
                <a:solidFill>
                  <a:srgbClr val="FFFFFF"/>
                </a:solidFill>
              </a:rPr>
              <a:t>cores</a:t>
            </a:r>
          </a:p>
          <a:p>
            <a:pPr algn="ctr"/>
            <a:r>
              <a:rPr lang="en-US" sz="1800" dirty="0" err="1">
                <a:solidFill>
                  <a:srgbClr val="FFFFFF"/>
                </a:solidFill>
              </a:rPr>
              <a:t>Infiniband</a:t>
            </a:r>
            <a:r>
              <a:rPr lang="en-US" sz="1800" dirty="0">
                <a:solidFill>
                  <a:srgbClr val="FFFFFF"/>
                </a:solidFill>
              </a:rPr>
              <a:t> and </a:t>
            </a:r>
            <a:r>
              <a:rPr lang="en-US" sz="1800" dirty="0" err="1">
                <a:solidFill>
                  <a:srgbClr val="FFFFFF"/>
                </a:solidFill>
              </a:rPr>
              <a:t>GigE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8" name="Rectangle 138"/>
          <p:cNvSpPr>
            <a:spLocks noChangeArrowheads="1"/>
          </p:cNvSpPr>
          <p:nvPr/>
        </p:nvSpPr>
        <p:spPr bwMode="auto">
          <a:xfrm>
            <a:off x="457200" y="4381500"/>
            <a:ext cx="2438400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Telluride cluster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9" name="Rectangle 138"/>
          <p:cNvSpPr>
            <a:spLocks noChangeArrowheads="1"/>
          </p:cNvSpPr>
          <p:nvPr/>
        </p:nvSpPr>
        <p:spPr bwMode="auto">
          <a:xfrm>
            <a:off x="457200" y="3866387"/>
            <a:ext cx="2438400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Turret Arch</a:t>
            </a:r>
          </a:p>
        </p:txBody>
      </p:sp>
      <p:sp>
        <p:nvSpPr>
          <p:cNvPr id="40" name="Rectangle 138"/>
          <p:cNvSpPr>
            <a:spLocks noChangeArrowheads="1"/>
          </p:cNvSpPr>
          <p:nvPr/>
        </p:nvSpPr>
        <p:spPr bwMode="auto">
          <a:xfrm>
            <a:off x="457200" y="4936075"/>
            <a:ext cx="2438400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Meteorology cluster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4" name="Rectangle 133"/>
          <p:cNvSpPr>
            <a:spLocks noChangeArrowheads="1"/>
          </p:cNvSpPr>
          <p:nvPr/>
        </p:nvSpPr>
        <p:spPr bwMode="auto">
          <a:xfrm>
            <a:off x="3048460" y="1181684"/>
            <a:ext cx="2743200" cy="9233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Updraft</a:t>
            </a:r>
          </a:p>
          <a:p>
            <a:pPr algn="ctr"/>
            <a:r>
              <a:rPr lang="en-US" sz="1800" dirty="0">
                <a:solidFill>
                  <a:srgbClr val="FFFFFF"/>
                </a:solidFill>
              </a:rPr>
              <a:t>256 nodes/2048 cores  </a:t>
            </a:r>
            <a:r>
              <a:rPr lang="en-US" sz="1800" dirty="0" err="1">
                <a:solidFill>
                  <a:srgbClr val="FFFFFF"/>
                </a:solidFill>
              </a:rPr>
              <a:t>Infiniband</a:t>
            </a:r>
            <a:r>
              <a:rPr lang="en-US" sz="1800" dirty="0">
                <a:solidFill>
                  <a:srgbClr val="FFFFFF"/>
                </a:solidFill>
              </a:rPr>
              <a:t> and  GigE</a:t>
            </a:r>
          </a:p>
        </p:txBody>
      </p:sp>
      <p:sp>
        <p:nvSpPr>
          <p:cNvPr id="32825" name="Line 148"/>
          <p:cNvSpPr>
            <a:spLocks noChangeShapeType="1"/>
          </p:cNvSpPr>
          <p:nvPr/>
        </p:nvSpPr>
        <p:spPr bwMode="auto">
          <a:xfrm>
            <a:off x="4800600" y="2133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138"/>
          <p:cNvSpPr>
            <a:spLocks noChangeArrowheads="1"/>
          </p:cNvSpPr>
          <p:nvPr/>
        </p:nvSpPr>
        <p:spPr bwMode="auto">
          <a:xfrm>
            <a:off x="457200" y="2971800"/>
            <a:ext cx="2438400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FFFFFF"/>
                </a:solidFill>
              </a:rPr>
              <a:t>tj-</a:t>
            </a:r>
            <a:r>
              <a:rPr lang="en-US" sz="1800" dirty="0" err="1">
                <a:solidFill>
                  <a:srgbClr val="FFFFFF"/>
                </a:solidFill>
              </a:rPr>
              <a:t>sda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7" name="Rectangle 138"/>
          <p:cNvSpPr>
            <a:spLocks noChangeArrowheads="1"/>
          </p:cNvSpPr>
          <p:nvPr/>
        </p:nvSpPr>
        <p:spPr bwMode="auto">
          <a:xfrm>
            <a:off x="457200" y="3352800"/>
            <a:ext cx="2438400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FFFFFF"/>
                </a:solidFill>
              </a:rPr>
              <a:t>zpu-</a:t>
            </a:r>
            <a:r>
              <a:rPr lang="en-US" sz="1800" dirty="0" err="1">
                <a:solidFill>
                  <a:srgbClr val="FFFFFF"/>
                </a:solidFill>
              </a:rPr>
              <a:t>sda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1" name="Rectangle 133"/>
          <p:cNvSpPr>
            <a:spLocks noChangeArrowheads="1"/>
          </p:cNvSpPr>
          <p:nvPr/>
        </p:nvSpPr>
        <p:spPr bwMode="auto">
          <a:xfrm>
            <a:off x="6057900" y="1392166"/>
            <a:ext cx="2971800" cy="9233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Ember</a:t>
            </a:r>
            <a:endParaRPr lang="en-US" sz="1800" dirty="0">
              <a:solidFill>
                <a:srgbClr val="FFFFFF"/>
              </a:solidFill>
            </a:endParaRPr>
          </a:p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262 nodes/3144 </a:t>
            </a:r>
            <a:r>
              <a:rPr lang="en-US" sz="1800" dirty="0">
                <a:solidFill>
                  <a:srgbClr val="FFFFFF"/>
                </a:solidFill>
              </a:rPr>
              <a:t>cores  </a:t>
            </a:r>
            <a:r>
              <a:rPr lang="en-US" sz="1800" dirty="0" err="1">
                <a:solidFill>
                  <a:srgbClr val="FFFFFF"/>
                </a:solidFill>
              </a:rPr>
              <a:t>Infiniband</a:t>
            </a:r>
            <a:r>
              <a:rPr lang="en-US" sz="1800" dirty="0">
                <a:solidFill>
                  <a:srgbClr val="FFFFFF"/>
                </a:solidFill>
              </a:rPr>
              <a:t> and  GigE</a:t>
            </a:r>
          </a:p>
        </p:txBody>
      </p:sp>
      <p:cxnSp>
        <p:nvCxnSpPr>
          <p:cNvPr id="10" name="Straight Connector 9"/>
          <p:cNvCxnSpPr>
            <a:endCxn id="39" idx="3"/>
          </p:cNvCxnSpPr>
          <p:nvPr/>
        </p:nvCxnSpPr>
        <p:spPr bwMode="auto">
          <a:xfrm flipH="1">
            <a:off x="2895600" y="3245119"/>
            <a:ext cx="1447800" cy="8059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38" idx="3"/>
          </p:cNvCxnSpPr>
          <p:nvPr/>
        </p:nvCxnSpPr>
        <p:spPr bwMode="auto">
          <a:xfrm flipV="1">
            <a:off x="2895600" y="3722132"/>
            <a:ext cx="1447800" cy="8440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2895600" y="4144149"/>
            <a:ext cx="1447800" cy="8398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AutoShape 167"/>
          <p:cNvSpPr>
            <a:spLocks noChangeArrowheads="1"/>
          </p:cNvSpPr>
          <p:nvPr/>
        </p:nvSpPr>
        <p:spPr bwMode="auto">
          <a:xfrm>
            <a:off x="6290363" y="2667000"/>
            <a:ext cx="1219200" cy="1524000"/>
          </a:xfrm>
          <a:prstGeom prst="can">
            <a:avLst>
              <a:gd name="adj" fmla="val 32436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545454"/>
                </a:solidFill>
              </a:rPr>
              <a:t>/</a:t>
            </a:r>
            <a:r>
              <a:rPr lang="en-US" sz="1600" dirty="0" smtClean="0">
                <a:solidFill>
                  <a:srgbClr val="545454"/>
                </a:solidFill>
              </a:rPr>
              <a:t>scratch/</a:t>
            </a:r>
            <a:r>
              <a:rPr lang="en-US" sz="1600" dirty="0" err="1" smtClean="0">
                <a:solidFill>
                  <a:srgbClr val="545454"/>
                </a:solidFill>
              </a:rPr>
              <a:t>ibrix</a:t>
            </a:r>
            <a:endParaRPr lang="en-US" sz="1600" dirty="0">
              <a:solidFill>
                <a:srgbClr val="545454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flipV="1">
            <a:off x="5257800" y="2133600"/>
            <a:ext cx="800100" cy="4455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Rectangle 180"/>
          <p:cNvSpPr>
            <a:spLocks noChangeArrowheads="1"/>
          </p:cNvSpPr>
          <p:nvPr/>
        </p:nvSpPr>
        <p:spPr bwMode="auto">
          <a:xfrm>
            <a:off x="6583209" y="2657819"/>
            <a:ext cx="6335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ea typeface="Arial" pitchFamily="26" charset="0"/>
                <a:cs typeface="Arial" pitchFamily="26" charset="0"/>
              </a:rPr>
              <a:t>P</a:t>
            </a:r>
            <a:r>
              <a:rPr lang="en-US" sz="1800" dirty="0" smtClean="0">
                <a:ea typeface="Arial" pitchFamily="26" charset="0"/>
                <a:cs typeface="Arial" pitchFamily="26" charset="0"/>
              </a:rPr>
              <a:t>FS</a:t>
            </a:r>
            <a:endParaRPr lang="en-US" sz="1800" dirty="0">
              <a:ea typeface="Arial" pitchFamily="26" charset="0"/>
              <a:cs typeface="Arial" pitchFamily="26" charset="0"/>
            </a:endParaRPr>
          </a:p>
        </p:txBody>
      </p:sp>
      <p:cxnSp>
        <p:nvCxnSpPr>
          <p:cNvPr id="22" name="Straight Connector 21"/>
          <p:cNvCxnSpPr>
            <a:stCxn id="25608" idx="3"/>
          </p:cNvCxnSpPr>
          <p:nvPr/>
        </p:nvCxnSpPr>
        <p:spPr bwMode="auto">
          <a:xfrm flipV="1">
            <a:off x="5257800" y="3341132"/>
            <a:ext cx="1032563" cy="1166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Filesystems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114800"/>
          </a:xfrm>
        </p:spPr>
        <p:txBody>
          <a:bodyPr/>
          <a:lstStyle/>
          <a:p>
            <a:pPr eaLnBrk="1" hangingPunct="1"/>
            <a:r>
              <a:rPr lang="en-US" sz="2800" dirty="0"/>
              <a:t>CHPC home directory space NFS mounted on all HPC platforms</a:t>
            </a:r>
          </a:p>
          <a:p>
            <a:pPr lvl="1" eaLnBrk="1" hangingPunct="1"/>
            <a:r>
              <a:rPr lang="en-US" sz="2400" dirty="0"/>
              <a:t>/</a:t>
            </a:r>
            <a:r>
              <a:rPr lang="en-US" sz="2400" dirty="0" err="1"/>
              <a:t>uufs/chpc.utah.edu/common/home</a:t>
            </a:r>
            <a:r>
              <a:rPr lang="en-US" sz="2400" dirty="0"/>
              <a:t>/&lt;</a:t>
            </a:r>
            <a:r>
              <a:rPr lang="en-US" sz="2400" dirty="0" err="1"/>
              <a:t>uNID</a:t>
            </a:r>
            <a:r>
              <a:rPr lang="en-US" sz="2400" dirty="0"/>
              <a:t>&gt;</a:t>
            </a:r>
          </a:p>
          <a:p>
            <a:pPr lvl="1" eaLnBrk="1" hangingPunct="1"/>
            <a:r>
              <a:rPr lang="en-US" sz="2400" dirty="0"/>
              <a:t>Home directories not backed up (some exceptions</a:t>
            </a:r>
            <a:r>
              <a:rPr lang="en-US" sz="2400" dirty="0" smtClean="0"/>
              <a:t>)</a:t>
            </a:r>
          </a:p>
          <a:p>
            <a:pPr lvl="1" eaLnBrk="1" hangingPunct="1"/>
            <a:r>
              <a:rPr lang="en-US" sz="2400" dirty="0" smtClean="0"/>
              <a:t>Periodic Archive Option available</a:t>
            </a:r>
          </a:p>
          <a:p>
            <a:pPr eaLnBrk="1" hangingPunct="1"/>
            <a:r>
              <a:rPr lang="en-US" sz="2800" dirty="0"/>
              <a:t>Scratch space for HPC </a:t>
            </a:r>
            <a:r>
              <a:rPr lang="en-US" sz="2800" dirty="0" smtClean="0"/>
              <a:t>systems</a:t>
            </a:r>
            <a:endParaRPr lang="en-US" sz="2800" dirty="0"/>
          </a:p>
          <a:p>
            <a:pPr lvl="1" eaLnBrk="1" hangingPunct="1"/>
            <a:r>
              <a:rPr lang="en-US" sz="2300" dirty="0" smtClean="0"/>
              <a:t>Arches: /scratch/serial, /scratch/general </a:t>
            </a:r>
          </a:p>
          <a:p>
            <a:pPr lvl="1" eaLnBrk="1" hangingPunct="1"/>
            <a:r>
              <a:rPr lang="en-US" sz="2300" dirty="0" smtClean="0"/>
              <a:t>Updraft: /scratch/serial, /scratch/general, /scratch/</a:t>
            </a:r>
            <a:r>
              <a:rPr lang="en-US" sz="2300" dirty="0" err="1" smtClean="0"/>
              <a:t>uintah</a:t>
            </a:r>
            <a:r>
              <a:rPr lang="en-US" sz="2300" dirty="0" smtClean="0"/>
              <a:t>, </a:t>
            </a:r>
          </a:p>
          <a:p>
            <a:pPr marL="457200" lvl="1" indent="0" eaLnBrk="1" hangingPunct="1">
              <a:buNone/>
            </a:pPr>
            <a:r>
              <a:rPr lang="en-US" sz="2300" dirty="0"/>
              <a:t> </a:t>
            </a:r>
            <a:r>
              <a:rPr lang="en-US" sz="2300" dirty="0" smtClean="0"/>
              <a:t>                /scratch/</a:t>
            </a:r>
            <a:r>
              <a:rPr lang="en-US" sz="2300" dirty="0" err="1" smtClean="0"/>
              <a:t>ibrix</a:t>
            </a:r>
            <a:r>
              <a:rPr lang="en-US" sz="2300" dirty="0" smtClean="0"/>
              <a:t>/[</a:t>
            </a:r>
            <a:r>
              <a:rPr lang="en-US" sz="2300" dirty="0" err="1" smtClean="0"/>
              <a:t>chpc_gen,icse_cap,icse_perf</a:t>
            </a:r>
            <a:r>
              <a:rPr lang="en-US" sz="2300" dirty="0" smtClean="0"/>
              <a:t>]</a:t>
            </a:r>
          </a:p>
          <a:p>
            <a:pPr marL="457200" lvl="1" indent="0" eaLnBrk="1" hangingPunct="1">
              <a:buNone/>
            </a:pPr>
            <a:endParaRPr lang="en-US" sz="2400" dirty="0"/>
          </a:p>
          <a:p>
            <a:pPr marL="457200" lvl="1" indent="0" eaLnBrk="1" hangingPunct="1">
              <a:buNone/>
            </a:pPr>
            <a:endParaRPr lang="en-US" sz="2400" dirty="0"/>
          </a:p>
          <a:p>
            <a:pPr lvl="1" eaLnBrk="1" hangingPunct="1">
              <a:buFontTx/>
              <a:buNone/>
            </a:pPr>
            <a:endParaRPr lang="en-US" sz="2400" dirty="0"/>
          </a:p>
          <a:p>
            <a:pPr lvl="1" eaLnBrk="1" hangingPunct="1"/>
            <a:endParaRPr lang="en-US" sz="2400" dirty="0"/>
          </a:p>
          <a:p>
            <a:pPr lvl="1" eaLnBrk="1" hangingPunct="1">
              <a:buFontTx/>
              <a:buNone/>
            </a:pPr>
            <a:endParaRPr lang="en-US" sz="2400" dirty="0"/>
          </a:p>
        </p:txBody>
      </p:sp>
      <p:sp>
        <p:nvSpPr>
          <p:cNvPr id="3686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1EAFB8D-FA2A-7349-B9C9-5E5FC1E43764}" type="datetime1">
              <a:rPr lang="en-US"/>
              <a:pPr/>
              <a:t>3/16/2011</a:t>
            </a:fld>
            <a:endParaRPr lang="en-US" dirty="0"/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592677"/>
            <a:ext cx="2895600" cy="228600"/>
          </a:xfrm>
        </p:spPr>
        <p:txBody>
          <a:bodyPr/>
          <a:lstStyle/>
          <a:p>
            <a:r>
              <a:rPr lang="en-US" dirty="0"/>
              <a:t>http://</a:t>
            </a:r>
            <a:r>
              <a:rPr lang="en-US" dirty="0" smtClean="0"/>
              <a:t>www.chpc.utah.du</a:t>
            </a:r>
            <a:endParaRPr lang="en-US" dirty="0"/>
          </a:p>
        </p:txBody>
      </p:sp>
      <p:sp>
        <p:nvSpPr>
          <p:cNvPr id="368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13831B8-4733-2045-AB16-DC3DBAACB32A}" type="slidenum">
              <a:rPr lang="en-US"/>
              <a:pPr/>
              <a:t>12</a:t>
            </a:fld>
            <a:endParaRPr lang="en-US" dirty="0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5029200"/>
          </a:xfrm>
        </p:spPr>
        <p:txBody>
          <a:bodyPr/>
          <a:lstStyle/>
          <a:p>
            <a:pPr marL="342900" lvl="1" indent="-342900"/>
            <a:r>
              <a:rPr lang="en-US" sz="2400" dirty="0" smtClean="0"/>
              <a:t>Ember: </a:t>
            </a:r>
            <a:r>
              <a:rPr lang="en-US" sz="2400" dirty="0"/>
              <a:t>/scratch/serial</a:t>
            </a:r>
            <a:r>
              <a:rPr lang="en-US" sz="2400" dirty="0" smtClean="0"/>
              <a:t>, /scratch/general,</a:t>
            </a:r>
          </a:p>
          <a:p>
            <a:pPr marL="0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/scratch/</a:t>
            </a:r>
            <a:r>
              <a:rPr lang="en-US" sz="2400" dirty="0" err="1" smtClean="0"/>
              <a:t>ibrix</a:t>
            </a:r>
            <a:r>
              <a:rPr lang="en-US" sz="2400" dirty="0" smtClean="0"/>
              <a:t>/[</a:t>
            </a:r>
            <a:r>
              <a:rPr lang="en-US" sz="2400" dirty="0" err="1" smtClean="0"/>
              <a:t>chpc_gen,icse_cap,icse_perf</a:t>
            </a:r>
            <a:r>
              <a:rPr lang="en-US" sz="2400" dirty="0" smtClean="0"/>
              <a:t>]</a:t>
            </a:r>
          </a:p>
          <a:p>
            <a:pPr marL="342900" lvl="1" indent="-342900"/>
            <a:r>
              <a:rPr lang="en-US" sz="2400" dirty="0" smtClean="0"/>
              <a:t>Files older than 30 days eligible for removal</a:t>
            </a:r>
          </a:p>
          <a:p>
            <a:pPr marL="342900" lvl="1" indent="-342900"/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5849-51F6-4C4C-AAF8-07A89877A2C8}" type="datetime1">
              <a:rPr lang="en-US" smtClean="0"/>
              <a:pPr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http://www.chpc.utah.edu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2447915-5E49-6949-88C6-040B5AC0CE15}" type="slidenum">
              <a:rPr lang="en-US" smtClean="0"/>
              <a:pPr/>
              <a:t>13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763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Filesystems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7772400" cy="4267200"/>
          </a:xfrm>
        </p:spPr>
        <p:txBody>
          <a:bodyPr/>
          <a:lstStyle/>
          <a:p>
            <a:pPr lvl="1" eaLnBrk="1" hangingPunct="1"/>
            <a:r>
              <a:rPr lang="en-US" sz="2400" dirty="0" smtClean="0"/>
              <a:t>Access speed based on connectivity</a:t>
            </a:r>
          </a:p>
          <a:p>
            <a:pPr lvl="1" eaLnBrk="1" hangingPunct="1"/>
            <a:r>
              <a:rPr lang="en-US" sz="2400" dirty="0" smtClean="0"/>
              <a:t>Local disk fastest – local to each node</a:t>
            </a:r>
          </a:p>
          <a:p>
            <a:pPr lvl="2" eaLnBrk="1" hangingPunct="1"/>
            <a:r>
              <a:rPr lang="en-US" dirty="0" smtClean="0"/>
              <a:t> /scratch/local – not fully supported</a:t>
            </a:r>
          </a:p>
          <a:p>
            <a:pPr lvl="1" eaLnBrk="1" hangingPunct="1"/>
            <a:r>
              <a:rPr lang="en-US" sz="2400" dirty="0" smtClean="0"/>
              <a:t>NFS</a:t>
            </a:r>
          </a:p>
          <a:p>
            <a:pPr lvl="2" eaLnBrk="1" hangingPunct="1">
              <a:buFont typeface="Arial" pitchFamily="34" charset="0"/>
              <a:buChar char="•"/>
            </a:pPr>
            <a:r>
              <a:rPr lang="en-US" dirty="0"/>
              <a:t>/scratch/serial,/scratch/general,/</a:t>
            </a:r>
            <a:r>
              <a:rPr lang="en-US" dirty="0" smtClean="0"/>
              <a:t>scratch/</a:t>
            </a:r>
            <a:r>
              <a:rPr lang="en-US" dirty="0" err="1" smtClean="0"/>
              <a:t>uintah</a:t>
            </a:r>
            <a:endParaRPr lang="en-US" dirty="0" smtClean="0"/>
          </a:p>
          <a:p>
            <a:pPr lvl="2" eaLnBrk="1" hangingPunct="1">
              <a:buFont typeface="Arial" pitchFamily="34" charset="0"/>
              <a:buChar char="•"/>
            </a:pPr>
            <a:r>
              <a:rPr lang="en-US" dirty="0" smtClean="0"/>
              <a:t>home directories (don’t use for large i/o!)</a:t>
            </a:r>
          </a:p>
          <a:p>
            <a:pPr marL="457200" lvl="1" indent="0" eaLnBrk="1" hangingPunct="1">
              <a:buNone/>
            </a:pPr>
            <a:r>
              <a:rPr lang="en-US" sz="2400" dirty="0"/>
              <a:t> </a:t>
            </a:r>
            <a:r>
              <a:rPr lang="en-US" sz="2400" dirty="0" smtClean="0"/>
              <a:t>  /</a:t>
            </a:r>
            <a:r>
              <a:rPr lang="en-US" sz="2400" dirty="0" err="1" smtClean="0"/>
              <a:t>uufs</a:t>
            </a:r>
            <a:r>
              <a:rPr lang="en-US" sz="2400" dirty="0" smtClean="0"/>
              <a:t>/chpc.utah.edu/common/home/&lt;</a:t>
            </a:r>
            <a:r>
              <a:rPr lang="en-US" sz="2400" dirty="0" err="1" smtClean="0"/>
              <a:t>uNID</a:t>
            </a:r>
            <a:r>
              <a:rPr lang="en-US" sz="2400" dirty="0" smtClean="0"/>
              <a:t>&gt;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PFS</a:t>
            </a:r>
            <a:endParaRPr lang="en-US" dirty="0" smtClean="0"/>
          </a:p>
          <a:p>
            <a:pPr lvl="2" eaLnBrk="1" hangingPunct="1"/>
            <a:r>
              <a:rPr lang="en-US" dirty="0" smtClean="0"/>
              <a:t>/</a:t>
            </a:r>
            <a:r>
              <a:rPr lang="en-US" dirty="0" smtClean="0"/>
              <a:t>scratch/</a:t>
            </a:r>
            <a:r>
              <a:rPr lang="en-US" dirty="0" err="1" smtClean="0"/>
              <a:t>ibrix</a:t>
            </a:r>
            <a:r>
              <a:rPr lang="en-US" dirty="0" smtClean="0"/>
              <a:t>/{</a:t>
            </a:r>
            <a:r>
              <a:rPr lang="en-US" dirty="0" err="1" smtClean="0"/>
              <a:t>chpc_gen,icse_cap,icse_perf</a:t>
            </a:r>
            <a:r>
              <a:rPr lang="en-US" dirty="0"/>
              <a:t>}</a:t>
            </a:r>
            <a:endParaRPr lang="en-US" dirty="0"/>
          </a:p>
          <a:p>
            <a:pPr lvl="2" eaLnBrk="1" hangingPunct="1"/>
            <a:endParaRPr lang="en-US" dirty="0" smtClean="0"/>
          </a:p>
        </p:txBody>
      </p:sp>
      <p:sp>
        <p:nvSpPr>
          <p:cNvPr id="3891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55D3B821-3E11-554A-9831-EA6C3BAD2BBC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389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012CFA2-8F79-CD4F-9ED8-0458C0FF3079}" type="slidenum">
              <a:rPr lang="en-US"/>
              <a:pPr/>
              <a:t>14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Scratch Space – not backed up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153400" cy="4191000"/>
          </a:xfrm>
        </p:spPr>
        <p:txBody>
          <a:bodyPr/>
          <a:lstStyle/>
          <a:p>
            <a:r>
              <a:rPr lang="en-US" dirty="0" smtClean="0"/>
              <a:t>Arches</a:t>
            </a:r>
          </a:p>
          <a:p>
            <a:pPr lvl="1"/>
            <a:r>
              <a:rPr lang="en-US" dirty="0" smtClean="0"/>
              <a:t>/scratch/serial </a:t>
            </a:r>
            <a:r>
              <a:rPr lang="en-US" dirty="0" smtClean="0"/>
              <a:t>(16 TB)(also </a:t>
            </a:r>
            <a:r>
              <a:rPr lang="en-US" dirty="0" smtClean="0"/>
              <a:t>on </a:t>
            </a:r>
            <a:r>
              <a:rPr lang="en-US" dirty="0" smtClean="0"/>
              <a:t>updraft/ember)</a:t>
            </a:r>
            <a:endParaRPr lang="en-US" dirty="0" smtClean="0"/>
          </a:p>
          <a:p>
            <a:pPr lvl="1"/>
            <a:r>
              <a:rPr lang="en-US" dirty="0" smtClean="0"/>
              <a:t>/scratch/general </a:t>
            </a:r>
            <a:r>
              <a:rPr lang="en-US" dirty="0" smtClean="0"/>
              <a:t>(</a:t>
            </a:r>
            <a:r>
              <a:rPr lang="en-US" dirty="0" smtClean="0"/>
              <a:t>4 TB</a:t>
            </a:r>
            <a:r>
              <a:rPr lang="en-US" dirty="0" smtClean="0"/>
              <a:t>) (idem)</a:t>
            </a:r>
            <a:endParaRPr lang="en-US" dirty="0" smtClean="0"/>
          </a:p>
          <a:p>
            <a:r>
              <a:rPr lang="en-US" dirty="0" smtClean="0"/>
              <a:t>Updraft</a:t>
            </a:r>
          </a:p>
          <a:p>
            <a:pPr lvl="1"/>
            <a:r>
              <a:rPr lang="en-US" dirty="0" smtClean="0"/>
              <a:t>/scratch/serial (16 TB)</a:t>
            </a:r>
          </a:p>
          <a:p>
            <a:pPr lvl="1"/>
            <a:r>
              <a:rPr lang="en-US" dirty="0" smtClean="0"/>
              <a:t>/scratch/general (4 TB)</a:t>
            </a:r>
          </a:p>
          <a:p>
            <a:pPr lvl="1"/>
            <a:r>
              <a:rPr lang="en-US" dirty="0" smtClean="0"/>
              <a:t>/scratch/</a:t>
            </a:r>
            <a:r>
              <a:rPr lang="en-US" dirty="0" err="1" smtClean="0"/>
              <a:t>unitah</a:t>
            </a:r>
            <a:r>
              <a:rPr lang="en-US" dirty="0" smtClean="0"/>
              <a:t> (8 TB)</a:t>
            </a:r>
          </a:p>
          <a:p>
            <a:pPr lvl="1"/>
            <a:r>
              <a:rPr lang="en-US" dirty="0" smtClean="0"/>
              <a:t>/scratch/</a:t>
            </a:r>
            <a:r>
              <a:rPr lang="en-US" dirty="0" err="1" smtClean="0"/>
              <a:t>ibrix</a:t>
            </a:r>
            <a:r>
              <a:rPr lang="en-US" dirty="0" smtClean="0"/>
              <a:t>/</a:t>
            </a:r>
            <a:r>
              <a:rPr lang="en-US" dirty="0" err="1" smtClean="0"/>
              <a:t>icse_perf</a:t>
            </a:r>
            <a:r>
              <a:rPr lang="en-US" dirty="0" smtClean="0"/>
              <a:t> (48 TB)</a:t>
            </a:r>
          </a:p>
        </p:txBody>
      </p:sp>
      <p:sp>
        <p:nvSpPr>
          <p:cNvPr id="3994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67131969-AE9B-284B-9A2A-481965403844}" type="datetime1">
              <a:rPr lang="en-US" smtClean="0"/>
              <a:pPr/>
              <a:t>3/16/2011</a:t>
            </a:fld>
            <a:endParaRPr lang="en-US" smtClean="0"/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http://www.chpc.utah.edu</a:t>
            </a:r>
          </a:p>
        </p:txBody>
      </p:sp>
      <p:sp>
        <p:nvSpPr>
          <p:cNvPr id="399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66C262DD-9A57-1C4D-BBA9-1C0AAE66FC2C}" type="slidenum">
              <a:rPr lang="en-US" smtClean="0"/>
              <a:pPr/>
              <a:t>15</a:t>
            </a:fld>
            <a:endParaRPr lang="en-US" smtClean="0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53400" cy="5105400"/>
          </a:xfrm>
        </p:spPr>
        <p:txBody>
          <a:bodyPr/>
          <a:lstStyle/>
          <a:p>
            <a:pPr marL="0" lvl="1" indent="0">
              <a:buNone/>
            </a:pPr>
            <a:endParaRPr lang="en-US" dirty="0" smtClean="0"/>
          </a:p>
          <a:p>
            <a:pPr marL="400050" lvl="2" indent="0">
              <a:buNone/>
            </a:pPr>
            <a:r>
              <a:rPr lang="en-US" sz="2800" dirty="0" smtClean="0"/>
              <a:t>- /</a:t>
            </a:r>
            <a:r>
              <a:rPr lang="en-US" sz="2800" dirty="0" smtClean="0"/>
              <a:t>scratch/</a:t>
            </a:r>
            <a:r>
              <a:rPr lang="en-US" sz="2800" dirty="0" err="1" smtClean="0"/>
              <a:t>ibrix</a:t>
            </a:r>
            <a:r>
              <a:rPr lang="en-US" sz="2800" dirty="0" smtClean="0"/>
              <a:t>/</a:t>
            </a:r>
            <a:r>
              <a:rPr lang="en-US" sz="2800" dirty="0" err="1" smtClean="0"/>
              <a:t>chpc_gen</a:t>
            </a:r>
            <a:r>
              <a:rPr lang="en-US" sz="2800" dirty="0" smtClean="0"/>
              <a:t> </a:t>
            </a:r>
            <a:r>
              <a:rPr lang="en-US" sz="2800" dirty="0" smtClean="0"/>
              <a:t>(exception: </a:t>
            </a:r>
            <a:r>
              <a:rPr lang="en-US" sz="2800" b="1" dirty="0" smtClean="0">
                <a:solidFill>
                  <a:srgbClr val="FF0000"/>
                </a:solidFill>
              </a:rPr>
              <a:t>compute nodes</a:t>
            </a:r>
            <a:r>
              <a:rPr lang="en-US" sz="2800" dirty="0" smtClean="0"/>
              <a:t>)</a:t>
            </a:r>
            <a:endParaRPr lang="en-US" sz="2800" dirty="0" smtClean="0"/>
          </a:p>
          <a:p>
            <a:pPr marL="400050" lvl="2" indent="0">
              <a:buNone/>
            </a:pPr>
            <a:r>
              <a:rPr lang="en-US" sz="2800" dirty="0" smtClean="0"/>
              <a:t>- /</a:t>
            </a:r>
            <a:r>
              <a:rPr lang="en-US" sz="2800" dirty="0"/>
              <a:t>scratch/</a:t>
            </a:r>
            <a:r>
              <a:rPr lang="en-US" sz="2800" dirty="0" err="1"/>
              <a:t>ibrix</a:t>
            </a:r>
            <a:r>
              <a:rPr lang="en-US" sz="2800" dirty="0"/>
              <a:t>/</a:t>
            </a:r>
            <a:r>
              <a:rPr lang="en-US" sz="2800" dirty="0" err="1"/>
              <a:t>icse_cap</a:t>
            </a:r>
            <a:r>
              <a:rPr lang="en-US" sz="2800" dirty="0"/>
              <a:t> (124 TB</a:t>
            </a:r>
            <a:r>
              <a:rPr lang="en-US" sz="2800" dirty="0" smtClean="0"/>
              <a:t>)</a:t>
            </a:r>
            <a:endParaRPr lang="en-US" dirty="0"/>
          </a:p>
          <a:p>
            <a:r>
              <a:rPr lang="en-US" dirty="0" smtClean="0"/>
              <a:t>Ember</a:t>
            </a:r>
          </a:p>
          <a:p>
            <a:pPr marL="400050" lvl="2" indent="0">
              <a:buNone/>
            </a:pPr>
            <a:r>
              <a:rPr lang="en-US" sz="2800" dirty="0" smtClean="0"/>
              <a:t>- /scratch/serial (12 TB)</a:t>
            </a:r>
            <a:endParaRPr lang="en-US" sz="2800" dirty="0" smtClean="0"/>
          </a:p>
          <a:p>
            <a:pPr marL="400050" lvl="2" indent="0">
              <a:buNone/>
            </a:pPr>
            <a:r>
              <a:rPr lang="en-US" sz="2800" dirty="0" smtClean="0"/>
              <a:t>- /</a:t>
            </a:r>
            <a:r>
              <a:rPr lang="en-US" sz="2800" dirty="0" smtClean="0"/>
              <a:t>scratch/general (4 TB)</a:t>
            </a:r>
          </a:p>
          <a:p>
            <a:pPr marL="400050" lvl="2" indent="0">
              <a:buNone/>
            </a:pPr>
            <a:r>
              <a:rPr lang="en-US" sz="2800" dirty="0" smtClean="0"/>
              <a:t>- /</a:t>
            </a:r>
            <a:r>
              <a:rPr lang="en-US" sz="2800" dirty="0" smtClean="0"/>
              <a:t>scratch/</a:t>
            </a:r>
            <a:r>
              <a:rPr lang="en-US" sz="2800" dirty="0" err="1" smtClean="0"/>
              <a:t>ibrix</a:t>
            </a:r>
            <a:r>
              <a:rPr lang="en-US" sz="2800" dirty="0" smtClean="0"/>
              <a:t>/</a:t>
            </a:r>
            <a:r>
              <a:rPr lang="en-US" sz="2800" dirty="0" err="1" smtClean="0"/>
              <a:t>icse_perf</a:t>
            </a:r>
            <a:r>
              <a:rPr lang="en-US" sz="2800" dirty="0" smtClean="0"/>
              <a:t> </a:t>
            </a:r>
            <a:r>
              <a:rPr lang="en-US" sz="2800" dirty="0"/>
              <a:t>(48 TB</a:t>
            </a:r>
            <a:r>
              <a:rPr lang="en-US" sz="2800" dirty="0" smtClean="0"/>
              <a:t>)</a:t>
            </a:r>
          </a:p>
          <a:p>
            <a:pPr marL="400050" lvl="2" indent="0">
              <a:buNone/>
            </a:pPr>
            <a:r>
              <a:rPr lang="en-US" sz="2800" dirty="0" smtClean="0"/>
              <a:t>- /</a:t>
            </a:r>
            <a:r>
              <a:rPr lang="en-US" sz="2800" dirty="0"/>
              <a:t>scratch/</a:t>
            </a:r>
            <a:r>
              <a:rPr lang="en-US" sz="2800" dirty="0" err="1"/>
              <a:t>ibrix</a:t>
            </a:r>
            <a:r>
              <a:rPr lang="en-US" sz="2800" dirty="0"/>
              <a:t>/</a:t>
            </a:r>
            <a:r>
              <a:rPr lang="en-US" sz="2800" dirty="0" err="1"/>
              <a:t>icse_cap</a:t>
            </a:r>
            <a:r>
              <a:rPr lang="en-US" sz="2800" dirty="0"/>
              <a:t> (124 TB)</a:t>
            </a:r>
          </a:p>
          <a:p>
            <a:pPr marL="400050" lvl="2" indent="0">
              <a:buNone/>
            </a:pPr>
            <a:r>
              <a:rPr lang="en-US" sz="2800" dirty="0" smtClean="0"/>
              <a:t>- /</a:t>
            </a:r>
            <a:r>
              <a:rPr lang="en-US" sz="2800" dirty="0"/>
              <a:t>scratch/</a:t>
            </a:r>
            <a:r>
              <a:rPr lang="en-US" sz="2800" dirty="0" err="1"/>
              <a:t>ibrix</a:t>
            </a:r>
            <a:r>
              <a:rPr lang="en-US" sz="2800" dirty="0"/>
              <a:t>/</a:t>
            </a:r>
            <a:r>
              <a:rPr lang="en-US" sz="2800" dirty="0" err="1"/>
              <a:t>chpc_gen</a:t>
            </a:r>
            <a:r>
              <a:rPr lang="en-US" sz="2800" dirty="0"/>
              <a:t> (62 TB</a:t>
            </a:r>
            <a:r>
              <a:rPr lang="en-US" sz="2800" dirty="0" smtClean="0"/>
              <a:t>)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5849-51F6-4C4C-AAF8-07A89877A2C8}" type="datetime1">
              <a:rPr lang="en-US" smtClean="0"/>
              <a:pPr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http://www.chpc.utah.edu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2447915-5E49-6949-88C6-040B5AC0CE15}" type="slidenum">
              <a:rPr lang="en-US" smtClean="0"/>
              <a:pPr/>
              <a:t>16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958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Getting an Account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Application Procedure</a:t>
            </a:r>
            <a:endParaRPr lang="en-US" sz="1900" dirty="0"/>
          </a:p>
          <a:p>
            <a:pPr lvl="1" eaLnBrk="1" hangingPunct="1"/>
            <a:r>
              <a:rPr lang="en-US" sz="2400" dirty="0"/>
              <a:t>http://www.chpc.utah.edu/docs/forms/application.html</a:t>
            </a:r>
          </a:p>
          <a:p>
            <a:pPr lvl="1" eaLnBrk="1" hangingPunct="1"/>
            <a:r>
              <a:rPr lang="en-US" sz="2400" dirty="0"/>
              <a:t>Fill out form </a:t>
            </a:r>
            <a:r>
              <a:rPr lang="en-US" sz="2400" dirty="0" smtClean="0"/>
              <a:t>online or </a:t>
            </a:r>
            <a:r>
              <a:rPr lang="en-US" sz="2400" dirty="0"/>
              <a:t>print locally </a:t>
            </a:r>
            <a:r>
              <a:rPr lang="en-US" sz="2400" dirty="0" smtClean="0"/>
              <a:t>or</a:t>
            </a:r>
            <a:r>
              <a:rPr lang="en-US" sz="2400" dirty="0" smtClean="0"/>
              <a:t> </a:t>
            </a:r>
            <a:r>
              <a:rPr lang="en-US" sz="2400" dirty="0"/>
              <a:t>send in or fax</a:t>
            </a:r>
          </a:p>
          <a:p>
            <a:pPr lvl="1" eaLnBrk="1" hangingPunct="1"/>
            <a:r>
              <a:rPr lang="en-US" sz="2400" dirty="0"/>
              <a:t>Email from established PI’s is acceptable, include </a:t>
            </a:r>
            <a:r>
              <a:rPr lang="en-US" sz="2400" dirty="0" err="1"/>
              <a:t>unid</a:t>
            </a:r>
            <a:r>
              <a:rPr lang="en-US" sz="2400" dirty="0"/>
              <a:t>, and contact information (email minimum)</a:t>
            </a:r>
          </a:p>
          <a:p>
            <a:pPr eaLnBrk="1" hangingPunct="1"/>
            <a:r>
              <a:rPr lang="en-US" sz="2800" dirty="0"/>
              <a:t>CHPC uses the campus </a:t>
            </a:r>
            <a:r>
              <a:rPr lang="en-US" sz="2800" dirty="0" err="1"/>
              <a:t>uNID</a:t>
            </a:r>
            <a:r>
              <a:rPr lang="en-US" sz="2800" dirty="0"/>
              <a:t> and password</a:t>
            </a:r>
          </a:p>
          <a:p>
            <a:pPr eaLnBrk="1" hangingPunct="1"/>
            <a:r>
              <a:rPr lang="en-US" sz="2800" dirty="0"/>
              <a:t>Passwords maintained by the campus information system</a:t>
            </a:r>
            <a:endParaRPr lang="en-US" sz="2400" dirty="0"/>
          </a:p>
        </p:txBody>
      </p:sp>
      <p:sp>
        <p:nvSpPr>
          <p:cNvPr id="4198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EEC37A2E-B1C9-8042-9AB5-AEF08EE1F90A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419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88C874C8-6EF2-2241-ACE9-26B9B8611D2A}" type="slidenum">
              <a:rPr lang="en-US"/>
              <a:pPr/>
              <a:t>17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Logins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/>
              <a:t>Access – interactive sites</a:t>
            </a:r>
          </a:p>
          <a:p>
            <a:pPr lvl="1" eaLnBrk="1" hangingPunct="1"/>
            <a:r>
              <a:rPr lang="en-US" dirty="0" err="1"/>
              <a:t>ssh</a:t>
            </a:r>
            <a:r>
              <a:rPr lang="en-US" dirty="0"/>
              <a:t> </a:t>
            </a:r>
            <a:r>
              <a:rPr lang="en-US" dirty="0" smtClean="0"/>
              <a:t>sanddunearch.chpc.utah.edu</a:t>
            </a:r>
            <a:endParaRPr lang="en-US" dirty="0"/>
          </a:p>
          <a:p>
            <a:pPr lvl="1" eaLnBrk="1" hangingPunct="1"/>
            <a:r>
              <a:rPr lang="en-US" dirty="0" err="1"/>
              <a:t>ssh</a:t>
            </a:r>
            <a:r>
              <a:rPr lang="en-US" dirty="0"/>
              <a:t> </a:t>
            </a:r>
            <a:r>
              <a:rPr lang="en-US" dirty="0" smtClean="0"/>
              <a:t>updraft.chpc.utah.edu</a:t>
            </a:r>
            <a:endParaRPr lang="en-US" dirty="0"/>
          </a:p>
          <a:p>
            <a:pPr lvl="1" eaLnBrk="1" hangingPunct="1"/>
            <a:r>
              <a:rPr lang="en-US" dirty="0" err="1" smtClean="0"/>
              <a:t>ssh</a:t>
            </a:r>
            <a:r>
              <a:rPr lang="en-US" dirty="0" smtClean="0"/>
              <a:t> ember.chpc.utah.edu</a:t>
            </a:r>
            <a:endParaRPr lang="en-US" dirty="0"/>
          </a:p>
          <a:p>
            <a:pPr lvl="1" eaLnBrk="1" hangingPunct="1"/>
            <a:r>
              <a:rPr lang="en-US" dirty="0"/>
              <a:t>No (direct) access to compute nodes</a:t>
            </a:r>
          </a:p>
          <a:p>
            <a:pPr eaLnBrk="1" hangingPunct="1"/>
            <a:endParaRPr lang="en-US" dirty="0"/>
          </a:p>
        </p:txBody>
      </p:sp>
      <p:sp>
        <p:nvSpPr>
          <p:cNvPr id="4403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3684275E-3C41-444A-8CB2-1B6907EDA208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440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440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50E202C1-A6E7-0B42-B6C8-53A2F4D06303}" type="slidenum">
              <a:rPr lang="en-US"/>
              <a:pPr/>
              <a:t>18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Security Policies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No clear text passwords, use ssh and scp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You may not share your account under any circumstances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Don’t leave your terminal unattended while logged into your account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Do not introduce classified or sensitive work onto CHPC systems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Use a good password and protect it</a:t>
            </a:r>
          </a:p>
        </p:txBody>
      </p:sp>
      <p:sp>
        <p:nvSpPr>
          <p:cNvPr id="4608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B1D67E33-6180-5543-9E73-F798BA6EE310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460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57E87E4B-F648-C342-B6B8-2755C4E05331}" type="slidenum">
              <a:rPr lang="en-US"/>
              <a:pPr/>
              <a:t>19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Overview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CHPC Services</a:t>
            </a:r>
          </a:p>
          <a:p>
            <a:pPr eaLnBrk="1" hangingPunct="1"/>
            <a:r>
              <a:rPr lang="en-US" dirty="0" smtClean="0"/>
              <a:t>Arches, Updraft and Ember (HPC Clusters) </a:t>
            </a:r>
          </a:p>
          <a:p>
            <a:pPr eaLnBrk="1" hangingPunct="1"/>
            <a:r>
              <a:rPr lang="en-US" dirty="0" smtClean="0"/>
              <a:t>Access and Security</a:t>
            </a:r>
          </a:p>
          <a:p>
            <a:pPr eaLnBrk="1" hangingPunct="1"/>
            <a:r>
              <a:rPr lang="en-US" dirty="0" smtClean="0"/>
              <a:t>Batch (PBS and Moab)</a:t>
            </a:r>
          </a:p>
          <a:p>
            <a:pPr eaLnBrk="1" hangingPunct="1"/>
            <a:r>
              <a:rPr lang="en-US" dirty="0" smtClean="0"/>
              <a:t>Allocations</a:t>
            </a:r>
          </a:p>
          <a:p>
            <a:pPr eaLnBrk="1" hangingPunct="1"/>
            <a:r>
              <a:rPr lang="en-US" dirty="0" smtClean="0"/>
              <a:t>Getting Help</a:t>
            </a:r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246B526E-6FBC-D841-B29C-F3223FA6FF83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ACD65D3E-F457-A342-8781-C35D3065E769}" type="slidenum">
              <a:rPr lang="en-US"/>
              <a:pPr/>
              <a:t>2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Security Policies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Do not try to break passwords, tamper with files etc.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Do not distribute or copy privileged data or software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Report </a:t>
            </a:r>
            <a:r>
              <a:rPr lang="en-US" sz="2800" dirty="0" err="1"/>
              <a:t>suspicians</a:t>
            </a:r>
            <a:r>
              <a:rPr lang="en-US" sz="2800" dirty="0"/>
              <a:t> to CHPC (</a:t>
            </a:r>
            <a:r>
              <a:rPr lang="en-US" sz="2800" dirty="0">
                <a:hlinkClick r:id="rId2"/>
              </a:rPr>
              <a:t>security@chpc.utah.edu</a:t>
            </a:r>
            <a:r>
              <a:rPr lang="en-US" sz="28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Please see </a:t>
            </a:r>
            <a:r>
              <a:rPr lang="en-US" sz="2800" dirty="0">
                <a:hlinkClick r:id="rId3"/>
              </a:rPr>
              <a:t>http://www.chpc.utah.edu/docs/policies/security.html</a:t>
            </a:r>
            <a:r>
              <a:rPr lang="en-US" sz="2800" dirty="0"/>
              <a:t> for more details</a:t>
            </a:r>
          </a:p>
        </p:txBody>
      </p:sp>
      <p:sp>
        <p:nvSpPr>
          <p:cNvPr id="4710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02E7F5F7-7635-114B-BA3D-DDDC867C4067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471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471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38F45066-CDAD-C141-BD25-5F39E2BB8801}" type="slidenum">
              <a:rPr lang="en-US"/>
              <a:pPr/>
              <a:t>20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Getting Started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191000"/>
          </a:xfrm>
        </p:spPr>
        <p:txBody>
          <a:bodyPr/>
          <a:lstStyle/>
          <a:p>
            <a:pPr eaLnBrk="1" hangingPunct="1"/>
            <a:r>
              <a:rPr lang="en-US"/>
              <a:t>CHPC Getting started guide</a:t>
            </a:r>
          </a:p>
          <a:p>
            <a:pPr lvl="1" eaLnBrk="1" hangingPunct="1"/>
            <a:r>
              <a:rPr lang="en-US"/>
              <a:t>www.chpc.utah.edu/docs/manuals/getting_started</a:t>
            </a:r>
          </a:p>
          <a:p>
            <a:pPr eaLnBrk="1" hangingPunct="1"/>
            <a:r>
              <a:rPr lang="en-US"/>
              <a:t>CHPC Environment scripts</a:t>
            </a:r>
          </a:p>
          <a:p>
            <a:pPr lvl="1" eaLnBrk="1" hangingPunct="1"/>
            <a:r>
              <a:rPr lang="en-US"/>
              <a:t>www.chpc.utah.edu/docs/manuals/getting_started/code/chpc.tcshrc</a:t>
            </a:r>
          </a:p>
          <a:p>
            <a:pPr lvl="1" eaLnBrk="1" hangingPunct="1"/>
            <a:r>
              <a:rPr lang="en-US"/>
              <a:t>www.chpc.utah.edu/docs/manuals/getting_started/code/chpc.bashrc</a:t>
            </a:r>
          </a:p>
          <a:p>
            <a:pPr eaLnBrk="1" hangingPunct="1"/>
            <a:endParaRPr lang="en-US"/>
          </a:p>
        </p:txBody>
      </p:sp>
      <p:sp>
        <p:nvSpPr>
          <p:cNvPr id="4813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8674A55C-63BF-F64C-A6B4-ECF5F9BA6A06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481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59A84D51-EED2-A941-9A2B-74F5C5BAE798}" type="slidenum">
              <a:rPr lang="en-US"/>
              <a:pPr/>
              <a:t>21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153400" cy="3962400"/>
          </a:xfrm>
        </p:spPr>
        <p:txBody>
          <a:bodyPr/>
          <a:lstStyle/>
          <a:p>
            <a:r>
              <a:rPr lang="en-US" dirty="0" smtClean="0"/>
              <a:t>All new accounts provided with login or “dot” files.</a:t>
            </a:r>
          </a:p>
          <a:p>
            <a:r>
              <a:rPr lang="en-US" dirty="0" smtClean="0"/>
              <a:t>You should update these files periodically</a:t>
            </a:r>
          </a:p>
          <a:p>
            <a:r>
              <a:rPr lang="en-US" dirty="0" smtClean="0"/>
              <a:t>On the web at </a:t>
            </a:r>
            <a:r>
              <a:rPr lang="en-US" sz="2000" dirty="0" smtClean="0">
                <a:hlinkClick r:id="rId2"/>
              </a:rPr>
              <a:t>http://www.chpc.utah.edu/docs/manuals/getting_started/code</a:t>
            </a:r>
            <a:endParaRPr lang="en-US" sz="2000" dirty="0" smtClean="0"/>
          </a:p>
          <a:p>
            <a:r>
              <a:rPr lang="en-US" dirty="0" err="1" smtClean="0"/>
              <a:t>chpc.bashrc</a:t>
            </a:r>
            <a:r>
              <a:rPr lang="en-US" dirty="0" smtClean="0"/>
              <a:t>, </a:t>
            </a:r>
            <a:r>
              <a:rPr lang="en-US" dirty="0" err="1" smtClean="0"/>
              <a:t>chpc.tcshrc</a:t>
            </a:r>
            <a:endParaRPr lang="en-US" dirty="0" smtClean="0"/>
          </a:p>
          <a:p>
            <a:r>
              <a:rPr lang="en-US" sz="2400" dirty="0" smtClean="0"/>
              <a:t>e.g. “</a:t>
            </a:r>
            <a:r>
              <a:rPr lang="en-US" sz="2400" dirty="0" err="1" smtClean="0"/>
              <a:t>wget</a:t>
            </a:r>
            <a:r>
              <a:rPr lang="en-US" sz="2400" dirty="0" smtClean="0"/>
              <a:t> </a:t>
            </a:r>
            <a:r>
              <a:rPr lang="en-US" sz="2400" dirty="0" err="1" smtClean="0"/>
              <a:t>http://www.chpc.utah.edu/docs/manuals/getting_started/code/chpc.tcshrc</a:t>
            </a:r>
            <a:r>
              <a:rPr lang="en-US" sz="2400" dirty="0" smtClean="0"/>
              <a:t>”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5849-51F6-4C4C-AAF8-07A89877A2C8}" type="datetime1">
              <a:rPr lang="en-US" smtClean="0"/>
              <a:pPr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http://www.chpc.utah.edu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2447915-5E49-6949-88C6-040B5AC0CE15}" type="slidenum">
              <a:rPr lang="en-US" smtClean="0"/>
              <a:pPr/>
              <a:t>22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Environment – cont. </a:t>
            </a: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Running the CHPC environment script will set your path correctly for that cluster using the $UUFSCELL</a:t>
            </a:r>
            <a:r>
              <a:rPr lang="en-US" sz="2400" dirty="0" smtClean="0"/>
              <a:t> environment variable.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But you may access other clusters by specifying full path: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If your are logged into one of the </a:t>
            </a:r>
            <a:r>
              <a:rPr lang="en-US" sz="2000" b="1" dirty="0" err="1"/>
              <a:t>sanddunearch</a:t>
            </a:r>
            <a:r>
              <a:rPr lang="en-US" sz="2000" b="1" dirty="0"/>
              <a:t>  </a:t>
            </a:r>
            <a:r>
              <a:rPr lang="en-US" sz="2000" dirty="0"/>
              <a:t>nodes the path /</a:t>
            </a:r>
            <a:r>
              <a:rPr lang="en-US" sz="2000" dirty="0" err="1"/>
              <a:t>uufs</a:t>
            </a:r>
            <a:r>
              <a:rPr lang="en-US" sz="2000" dirty="0"/>
              <a:t>/$UUFSCELL/sys/bin is added to your PATH </a:t>
            </a:r>
            <a:r>
              <a:rPr lang="en-US" sz="2000" dirty="0" err="1"/>
              <a:t>env</a:t>
            </a:r>
            <a:r>
              <a:rPr lang="en-US" sz="2000" dirty="0"/>
              <a:t> variable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$UUFSCELL will be set to </a:t>
            </a:r>
            <a:r>
              <a:rPr lang="en-US" sz="2000" b="1" dirty="0" err="1"/>
              <a:t>sanddunearch</a:t>
            </a:r>
            <a:r>
              <a:rPr lang="en-US" sz="2000" dirty="0" err="1"/>
              <a:t>.arches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sz="2000" dirty="0" err="1"/>
              <a:t>showq</a:t>
            </a:r>
            <a:r>
              <a:rPr lang="en-US" sz="2000" dirty="0"/>
              <a:t> will show you the queues for SDA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To check the queues on </a:t>
            </a:r>
            <a:r>
              <a:rPr lang="en-US" sz="2000" b="1" dirty="0"/>
              <a:t>updraft</a:t>
            </a:r>
            <a:r>
              <a:rPr lang="en-US" sz="2000" dirty="0"/>
              <a:t>, run the command using the full path </a:t>
            </a:r>
            <a:br>
              <a:rPr lang="en-US" sz="2000" dirty="0"/>
            </a:br>
            <a:r>
              <a:rPr lang="en-US" sz="2000" dirty="0"/>
              <a:t>/</a:t>
            </a:r>
            <a:r>
              <a:rPr lang="en-US" sz="2000" dirty="0" err="1"/>
              <a:t>uufs/updraft.arches/sys/bin/showq</a:t>
            </a:r>
            <a:endParaRPr lang="en-US" sz="2000" dirty="0"/>
          </a:p>
        </p:txBody>
      </p:sp>
      <p:sp>
        <p:nvSpPr>
          <p:cNvPr id="5018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0AA0E7CF-A1CE-C540-8339-C38B40CC91F2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B9C4D15-78E7-1D44-8626-72064A763280}" type="slidenum">
              <a:rPr lang="en-US"/>
              <a:pPr/>
              <a:t>23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Batch System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Two components</a:t>
            </a:r>
          </a:p>
          <a:p>
            <a:pPr lvl="1" eaLnBrk="1" hangingPunct="1"/>
            <a:r>
              <a:rPr lang="en-US" smtClean="0"/>
              <a:t>Torque (OpenPBS ) </a:t>
            </a:r>
          </a:p>
          <a:p>
            <a:pPr lvl="2" eaLnBrk="1" hangingPunct="1"/>
            <a:r>
              <a:rPr lang="en-US" smtClean="0"/>
              <a:t>Resource Manager</a:t>
            </a:r>
          </a:p>
          <a:p>
            <a:pPr lvl="1" eaLnBrk="1" hangingPunct="1"/>
            <a:r>
              <a:rPr lang="en-US" smtClean="0"/>
              <a:t>Moab (Maui) Scheduler</a:t>
            </a:r>
          </a:p>
          <a:p>
            <a:pPr eaLnBrk="1" hangingPunct="1"/>
            <a:r>
              <a:rPr lang="en-US" smtClean="0"/>
              <a:t>Required for all significant work</a:t>
            </a:r>
          </a:p>
          <a:p>
            <a:pPr lvl="1" eaLnBrk="1" hangingPunct="1"/>
            <a:r>
              <a:rPr lang="en-US" smtClean="0"/>
              <a:t>Interactive nodes only used for short compiles, editing and very short test runs (no more that 15 minutes!)</a:t>
            </a:r>
          </a:p>
        </p:txBody>
      </p:sp>
      <p:sp>
        <p:nvSpPr>
          <p:cNvPr id="5222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C5A66D43-9A64-644D-83A3-FB14A2FEF05A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522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522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ADE294C7-F771-BC4B-8668-8F1329C225CC}" type="slidenum">
              <a:rPr lang="en-US"/>
              <a:pPr/>
              <a:t>24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Torque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4038600"/>
          </a:xfrm>
        </p:spPr>
        <p:txBody>
          <a:bodyPr/>
          <a:lstStyle/>
          <a:p>
            <a:pPr eaLnBrk="1" hangingPunct="1"/>
            <a:r>
              <a:rPr lang="en-US"/>
              <a:t>Build of OpenPBS</a:t>
            </a:r>
          </a:p>
          <a:p>
            <a:pPr eaLnBrk="1" hangingPunct="1"/>
            <a:r>
              <a:rPr lang="en-US"/>
              <a:t>Resource Manager</a:t>
            </a:r>
          </a:p>
          <a:p>
            <a:pPr eaLnBrk="1" hangingPunct="1"/>
            <a:r>
              <a:rPr lang="en-US"/>
              <a:t>Main commands:</a:t>
            </a:r>
          </a:p>
          <a:p>
            <a:pPr lvl="1" eaLnBrk="1" hangingPunct="1"/>
            <a:r>
              <a:rPr lang="en-US"/>
              <a:t>qsub</a:t>
            </a:r>
          </a:p>
          <a:p>
            <a:pPr lvl="1" eaLnBrk="1" hangingPunct="1"/>
            <a:r>
              <a:rPr lang="en-US"/>
              <a:t>qstat</a:t>
            </a:r>
          </a:p>
          <a:p>
            <a:pPr lvl="1" eaLnBrk="1" hangingPunct="1"/>
            <a:r>
              <a:rPr lang="en-US"/>
              <a:t>qdel</a:t>
            </a:r>
          </a:p>
          <a:p>
            <a:pPr eaLnBrk="1" hangingPunct="1"/>
            <a:r>
              <a:rPr lang="en-US"/>
              <a:t>Used with a scheduler</a:t>
            </a:r>
          </a:p>
        </p:txBody>
      </p:sp>
      <p:sp>
        <p:nvSpPr>
          <p:cNvPr id="5325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826C88AF-725C-904A-AA8A-BADF3843BAA3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532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532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1FB60166-B799-2D43-975F-0DE647EC03FE}" type="slidenum">
              <a:rPr lang="en-US"/>
              <a:pPr/>
              <a:t>25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Simple Batch Script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8001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400">
                <a:latin typeface="Courier New" pitchFamily="26" charset="0"/>
              </a:rPr>
              <a:t>#PBS -S /bin/bash </a:t>
            </a:r>
          </a:p>
          <a:p>
            <a:pPr eaLnBrk="1" hangingPunct="1">
              <a:buFontTx/>
              <a:buNone/>
            </a:pPr>
            <a:r>
              <a:rPr lang="en-US" sz="1400">
                <a:latin typeface="Courier New" pitchFamily="26" charset="0"/>
              </a:rPr>
              <a:t>#PBS -l nodes=2:ppn=4,walltime=1:00:00 </a:t>
            </a:r>
          </a:p>
          <a:p>
            <a:pPr eaLnBrk="1" hangingPunct="1">
              <a:buFontTx/>
              <a:buNone/>
            </a:pPr>
            <a:r>
              <a:rPr lang="en-US" sz="1400">
                <a:latin typeface="Courier New" pitchFamily="26" charset="0"/>
              </a:rPr>
              <a:t>#PBS -M username@utah.edu </a:t>
            </a:r>
          </a:p>
          <a:p>
            <a:pPr eaLnBrk="1" hangingPunct="1">
              <a:buFontTx/>
              <a:buNone/>
            </a:pPr>
            <a:r>
              <a:rPr lang="en-US" sz="1400">
                <a:latin typeface="Courier New" pitchFamily="26" charset="0"/>
              </a:rPr>
              <a:t>#PBS -N myjob </a:t>
            </a:r>
          </a:p>
          <a:p>
            <a:pPr eaLnBrk="1" hangingPunct="1">
              <a:buFontTx/>
              <a:buNone/>
            </a:pPr>
            <a:r>
              <a:rPr lang="en-US" sz="1400">
                <a:latin typeface="Courier New" pitchFamily="26" charset="0"/>
              </a:rPr>
              <a:t># Create scratch directory</a:t>
            </a:r>
          </a:p>
          <a:p>
            <a:pPr eaLnBrk="1" hangingPunct="1">
              <a:buFontTx/>
              <a:buNone/>
            </a:pPr>
            <a:r>
              <a:rPr lang="en-US" sz="1400">
                <a:latin typeface="Courier New" pitchFamily="26" charset="0"/>
              </a:rPr>
              <a:t>mkdir -p /scratch/serial/$USER/$PBS_JOBID </a:t>
            </a:r>
          </a:p>
          <a:p>
            <a:pPr eaLnBrk="1" hangingPunct="1">
              <a:buFontTx/>
              <a:buNone/>
            </a:pPr>
            <a:r>
              <a:rPr lang="en-US" sz="1400">
                <a:latin typeface="Courier New" pitchFamily="26" charset="0"/>
              </a:rPr>
              <a:t># Change to working directory </a:t>
            </a:r>
          </a:p>
          <a:p>
            <a:pPr eaLnBrk="1" hangingPunct="1">
              <a:buFontTx/>
              <a:buNone/>
            </a:pPr>
            <a:r>
              <a:rPr lang="en-US" sz="1400">
                <a:latin typeface="Courier New" pitchFamily="26" charset="0"/>
              </a:rPr>
              <a:t>cd /scratch/serial/$USER/$PBS_JOBID </a:t>
            </a:r>
          </a:p>
          <a:p>
            <a:pPr eaLnBrk="1" hangingPunct="1">
              <a:buFontTx/>
              <a:buNone/>
            </a:pPr>
            <a:r>
              <a:rPr lang="en-US" sz="1400">
                <a:latin typeface="Courier New" pitchFamily="26" charset="0"/>
              </a:rPr>
              <a:t># Copy data files to scratch directory </a:t>
            </a:r>
          </a:p>
          <a:p>
            <a:pPr eaLnBrk="1" hangingPunct="1">
              <a:buFontTx/>
              <a:buNone/>
            </a:pPr>
            <a:r>
              <a:rPr lang="en-US" sz="1400">
                <a:latin typeface="Courier New" pitchFamily="26" charset="0"/>
              </a:rPr>
              <a:t>cp $HOME/work_dir/files /scratch/serial/$USER/$PBS_JOBID </a:t>
            </a:r>
          </a:p>
          <a:p>
            <a:pPr eaLnBrk="1" hangingPunct="1">
              <a:buFontTx/>
              <a:buNone/>
            </a:pPr>
            <a:r>
              <a:rPr lang="en-US" sz="1400">
                <a:latin typeface="Courier New" pitchFamily="26" charset="0"/>
              </a:rPr>
              <a:t>#Execute Job</a:t>
            </a:r>
          </a:p>
          <a:p>
            <a:pPr eaLnBrk="1" hangingPunct="1">
              <a:buFontTx/>
              <a:buNone/>
            </a:pPr>
            <a:r>
              <a:rPr lang="en-US" sz="1400">
                <a:latin typeface="Courier New" pitchFamily="26" charset="0"/>
              </a:rPr>
              <a:t>source /uufs/sanddunearch.arches/sys/pkg/mvapich/std/etc/mvapich.sh</a:t>
            </a:r>
          </a:p>
          <a:p>
            <a:pPr eaLnBrk="1" hangingPunct="1">
              <a:buFontTx/>
              <a:buNone/>
            </a:pPr>
            <a:r>
              <a:rPr lang="en-US" sz="1400">
                <a:latin typeface="Courier New" pitchFamily="26" charset="0"/>
              </a:rPr>
              <a:t>/uufs/sanddunearch.arches/sys/pkg/mvapich/std/bin/mpirun_rsh -rsh -np 8 -hostfile $PBS_NODEFILE ./hello_4</a:t>
            </a:r>
          </a:p>
          <a:p>
            <a:pPr eaLnBrk="1" hangingPunct="1">
              <a:buFontTx/>
              <a:buNone/>
            </a:pPr>
            <a:r>
              <a:rPr lang="en-US" sz="1400">
                <a:latin typeface="Courier New" pitchFamily="26" charset="0"/>
              </a:rPr>
              <a:t># Copy files back home and cleanup </a:t>
            </a:r>
          </a:p>
          <a:p>
            <a:pPr eaLnBrk="1" hangingPunct="1">
              <a:buFontTx/>
              <a:buNone/>
            </a:pPr>
            <a:r>
              <a:rPr lang="en-US" sz="1400">
                <a:latin typeface="Courier New" pitchFamily="26" charset="0"/>
              </a:rPr>
              <a:t>cp * $HOME/work_dir &amp;&amp; rm –rf /scratch/serial/$USER/$PBS_JOBID</a:t>
            </a:r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36DAF8AA-2BDC-B040-98B1-EFEA77280712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0346C337-B391-3647-AE38-CD3F646A5FFE}" type="slidenum">
              <a:rPr lang="en-US"/>
              <a:pPr/>
              <a:t>26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Moab scheduler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57400"/>
            <a:ext cx="7772400" cy="4038600"/>
          </a:xfrm>
        </p:spPr>
        <p:txBody>
          <a:bodyPr/>
          <a:lstStyle/>
          <a:p>
            <a:pPr eaLnBrk="1" hangingPunct="1"/>
            <a:r>
              <a:rPr lang="en-US"/>
              <a:t>Used on all HPC systems</a:t>
            </a:r>
          </a:p>
          <a:p>
            <a:pPr eaLnBrk="1" hangingPunct="1"/>
            <a:r>
              <a:rPr lang="en-US"/>
              <a:t>Enforces policies</a:t>
            </a:r>
          </a:p>
          <a:p>
            <a:pPr eaLnBrk="1" hangingPunct="1"/>
            <a:r>
              <a:rPr lang="en-US"/>
              <a:t>Sets priorities based on:</a:t>
            </a:r>
          </a:p>
          <a:p>
            <a:pPr lvl="1" eaLnBrk="1" hangingPunct="1"/>
            <a:r>
              <a:rPr lang="en-US"/>
              <a:t>qos</a:t>
            </a:r>
          </a:p>
          <a:p>
            <a:pPr lvl="1" eaLnBrk="1" hangingPunct="1"/>
            <a:r>
              <a:rPr lang="en-US"/>
              <a:t>out of allocation (“free cycle”)</a:t>
            </a:r>
          </a:p>
          <a:p>
            <a:pPr eaLnBrk="1" hangingPunct="1"/>
            <a:r>
              <a:rPr lang="en-US"/>
              <a:t>Optimizes throughput on the system</a:t>
            </a:r>
          </a:p>
        </p:txBody>
      </p:sp>
      <p:sp>
        <p:nvSpPr>
          <p:cNvPr id="5734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B2A5B589-4296-F94D-A1D9-23911711E804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573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573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986CD46A-F68A-5245-B0E4-F097E4369475}" type="slidenum">
              <a:rPr lang="en-US"/>
              <a:pPr/>
              <a:t>27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Moab cont.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Main commands:</a:t>
            </a:r>
          </a:p>
          <a:p>
            <a:pPr lvl="1" eaLnBrk="1" hangingPunct="1"/>
            <a:r>
              <a:rPr lang="en-US"/>
              <a:t>showq</a:t>
            </a:r>
          </a:p>
          <a:p>
            <a:pPr lvl="2" eaLnBrk="1" hangingPunct="1"/>
            <a:r>
              <a:rPr lang="en-US"/>
              <a:t>-i (idle jobs)</a:t>
            </a:r>
          </a:p>
          <a:p>
            <a:pPr lvl="2" eaLnBrk="1" hangingPunct="1"/>
            <a:r>
              <a:rPr lang="en-US"/>
              <a:t>-r (running)</a:t>
            </a:r>
          </a:p>
          <a:p>
            <a:pPr lvl="2" eaLnBrk="1" hangingPunct="1"/>
            <a:r>
              <a:rPr lang="en-US"/>
              <a:t>-b (blocked)</a:t>
            </a:r>
          </a:p>
          <a:p>
            <a:pPr lvl="1" eaLnBrk="1" hangingPunct="1"/>
            <a:r>
              <a:rPr lang="en-US"/>
              <a:t>showstart &lt;jobnumber&gt;</a:t>
            </a:r>
          </a:p>
          <a:p>
            <a:pPr lvl="1" eaLnBrk="1" hangingPunct="1"/>
            <a:r>
              <a:rPr lang="en-US"/>
              <a:t>checkjob &lt;jobnumber&gt;</a:t>
            </a:r>
          </a:p>
        </p:txBody>
      </p:sp>
      <p:sp>
        <p:nvSpPr>
          <p:cNvPr id="5837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8212DCED-9598-1347-A1FF-77D6D7E7AEF2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583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583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A8D4FD99-0B3B-754A-BC5E-266B70FA5323}" type="slidenum">
              <a:rPr lang="en-US"/>
              <a:pPr/>
              <a:t>28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Batch Policies - </a:t>
            </a:r>
            <a:r>
              <a:rPr lang="en-US" dirty="0" err="1" smtClean="0"/>
              <a:t>Sanddunearch</a:t>
            </a: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8153400" cy="4191000"/>
          </a:xfrm>
        </p:spPr>
        <p:txBody>
          <a:bodyPr/>
          <a:lstStyle/>
          <a:p>
            <a:pPr eaLnBrk="1" hangingPunct="1"/>
            <a:r>
              <a:rPr lang="en-US" sz="2400" dirty="0"/>
              <a:t>Time limits</a:t>
            </a:r>
          </a:p>
          <a:p>
            <a:pPr lvl="1" eaLnBrk="1" hangingPunct="1"/>
            <a:r>
              <a:rPr lang="en-US" sz="2000" dirty="0" smtClean="0">
                <a:solidFill>
                  <a:schemeClr val="tx1"/>
                </a:solidFill>
              </a:rPr>
              <a:t>default </a:t>
            </a:r>
            <a:r>
              <a:rPr lang="en-US" sz="2000" dirty="0">
                <a:solidFill>
                  <a:schemeClr val="tx1"/>
                </a:solidFill>
              </a:rPr>
              <a:t>– 72 hour </a:t>
            </a:r>
            <a:r>
              <a:rPr lang="en-US" sz="2000" dirty="0" err="1" smtClean="0">
                <a:solidFill>
                  <a:schemeClr val="tx1"/>
                </a:solidFill>
              </a:rPr>
              <a:t>wallclock</a:t>
            </a:r>
            <a:endParaRPr lang="en-US" sz="2000" dirty="0">
              <a:solidFill>
                <a:schemeClr val="tx1"/>
              </a:solidFill>
            </a:endParaRPr>
          </a:p>
          <a:p>
            <a:pPr lvl="1" eaLnBrk="1" hangingPunct="1"/>
            <a:r>
              <a:rPr lang="en-US" sz="2000" dirty="0" err="1"/>
              <a:t>q</a:t>
            </a:r>
            <a:r>
              <a:rPr lang="en-US" sz="2000" dirty="0" err="1" smtClean="0"/>
              <a:t>os</a:t>
            </a:r>
            <a:r>
              <a:rPr lang="en-US" sz="2000" dirty="0" smtClean="0"/>
              <a:t>=long </a:t>
            </a:r>
            <a:r>
              <a:rPr lang="en-US" sz="2000" dirty="0"/>
              <a:t>– </a:t>
            </a:r>
            <a:r>
              <a:rPr lang="en-US" sz="2000" dirty="0"/>
              <a:t>3</a:t>
            </a:r>
            <a:r>
              <a:rPr lang="en-US" sz="2000" dirty="0" smtClean="0"/>
              <a:t>0 </a:t>
            </a:r>
            <a:r>
              <a:rPr lang="en-US" sz="2000" dirty="0" smtClean="0"/>
              <a:t>days </a:t>
            </a:r>
            <a:r>
              <a:rPr lang="en-US" sz="2000" dirty="0" err="1"/>
              <a:t>wallclock</a:t>
            </a:r>
            <a:r>
              <a:rPr lang="en-US" sz="2000" dirty="0"/>
              <a:t> </a:t>
            </a:r>
            <a:r>
              <a:rPr lang="en-US" sz="2000" dirty="0" smtClean="0"/>
              <a:t>limit</a:t>
            </a:r>
            <a:r>
              <a:rPr lang="en-US" sz="2000" dirty="0"/>
              <a:t> </a:t>
            </a:r>
            <a:r>
              <a:rPr lang="en-US" sz="2000" dirty="0" smtClean="0"/>
              <a:t>(max. 2 jobs concurrently)</a:t>
            </a:r>
            <a:endParaRPr lang="en-US" sz="2000" dirty="0"/>
          </a:p>
          <a:p>
            <a:pPr eaLnBrk="1" hangingPunct="1"/>
            <a:r>
              <a:rPr lang="en-US" sz="2400" dirty="0"/>
              <a:t>Out of allocation (</a:t>
            </a:r>
            <a:r>
              <a:rPr lang="en-US" sz="2400" dirty="0" err="1"/>
              <a:t>qos</a:t>
            </a:r>
            <a:r>
              <a:rPr lang="en-US" sz="2400" dirty="0"/>
              <a:t>=</a:t>
            </a:r>
            <a:r>
              <a:rPr lang="en-US" sz="2400" dirty="0" err="1"/>
              <a:t>freecycle</a:t>
            </a:r>
            <a:r>
              <a:rPr lang="en-US" sz="2400" dirty="0"/>
              <a:t>)</a:t>
            </a:r>
          </a:p>
          <a:p>
            <a:pPr lvl="1" eaLnBrk="1" hangingPunct="1"/>
            <a:r>
              <a:rPr lang="en-US" sz="2000" dirty="0"/>
              <a:t>lowest priority</a:t>
            </a:r>
          </a:p>
          <a:p>
            <a:pPr lvl="1" eaLnBrk="1" hangingPunct="1"/>
            <a:r>
              <a:rPr lang="en-US" sz="2000" dirty="0"/>
              <a:t>subject to all general user restrictions</a:t>
            </a:r>
          </a:p>
          <a:p>
            <a:pPr eaLnBrk="1" hangingPunct="1"/>
            <a:r>
              <a:rPr lang="en-US" sz="2400" dirty="0"/>
              <a:t>Use “</a:t>
            </a:r>
            <a:r>
              <a:rPr lang="en-US" sz="2400" dirty="0" err="1"/>
              <a:t>pbsnodes</a:t>
            </a:r>
            <a:r>
              <a:rPr lang="en-US" sz="2400" dirty="0"/>
              <a:t> –a“ for node availability</a:t>
            </a:r>
          </a:p>
          <a:p>
            <a:pPr eaLnBrk="1" hangingPunct="1"/>
            <a:r>
              <a:rPr lang="en-US" sz="2400" dirty="0"/>
              <a:t>Max </a:t>
            </a:r>
            <a:r>
              <a:rPr lang="en-US" sz="2400" dirty="0" smtClean="0"/>
              <a:t>#cores: 312 (1/2 of the cluster)</a:t>
            </a:r>
            <a:endParaRPr lang="en-US" sz="2400" dirty="0"/>
          </a:p>
        </p:txBody>
      </p:sp>
      <p:sp>
        <p:nvSpPr>
          <p:cNvPr id="604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4204769B-15B2-7542-BE27-ACCAF33F9153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604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604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E03F05C6-E9AC-C34A-A4BD-54155FF3495D}" type="slidenum">
              <a:rPr lang="en-US"/>
              <a:pPr/>
              <a:t>29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CHPC Services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HPC Clusters (talk focus)</a:t>
            </a:r>
          </a:p>
          <a:p>
            <a:pPr eaLnBrk="1" hangingPunct="1"/>
            <a:r>
              <a:rPr lang="en-US" smtClean="0"/>
              <a:t>Advanced Network Lab</a:t>
            </a:r>
          </a:p>
          <a:p>
            <a:pPr eaLnBrk="1" hangingPunct="1"/>
            <a:r>
              <a:rPr lang="en-US" smtClean="0"/>
              <a:t>Multi-Media consulting services</a:t>
            </a:r>
          </a:p>
          <a:p>
            <a:pPr eaLnBrk="1" hangingPunct="1"/>
            <a:r>
              <a:rPr lang="en-US" smtClean="0"/>
              <a:t>Campus Infrastructure Support</a:t>
            </a:r>
          </a:p>
          <a:p>
            <a:pPr eaLnBrk="1" hangingPunct="1"/>
            <a:r>
              <a:rPr lang="en-US" smtClean="0"/>
              <a:t>Statistical Support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z="2400" smtClean="0">
                <a:hlinkClick r:id="rId2"/>
              </a:rPr>
              <a:t>http://www.chpc.utah.edu/docs/services.html</a:t>
            </a:r>
            <a:endParaRPr lang="en-US" sz="2400" smtClean="0"/>
          </a:p>
          <a:p>
            <a:pPr eaLnBrk="1" hangingPunct="1">
              <a:buFontTx/>
              <a:buNone/>
            </a:pPr>
            <a:endParaRPr lang="en-US" sz="2400" smtClean="0"/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DE05353D-97BD-3148-B25D-65082B673DF1}" type="datetime1">
              <a:rPr lang="en-US" smtClean="0"/>
              <a:pPr/>
              <a:t>3/16/2011</a:t>
            </a:fld>
            <a:endParaRPr lang="en-US" smtClean="0"/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http://www.chpc.utah.edu</a:t>
            </a: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206D92C-3C8B-3E42-AC8B-FB90B898A5D0}" type="slidenum">
              <a:rPr lang="en-US" smtClean="0"/>
              <a:pPr/>
              <a:t>3</a:t>
            </a:fld>
            <a:endParaRPr lang="en-US" smtClean="0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Batch Policies - Updraft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905000"/>
            <a:ext cx="8153400" cy="4191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QOS and Time limits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 eaLnBrk="1" hangingPunct="1"/>
            <a:r>
              <a:rPr lang="en-US" sz="2000" dirty="0" err="1"/>
              <a:t>q</a:t>
            </a:r>
            <a:r>
              <a:rPr lang="en-US" sz="2000" dirty="0" err="1" smtClean="0"/>
              <a:t>os</a:t>
            </a:r>
            <a:r>
              <a:rPr lang="en-US" sz="2000" dirty="0" smtClean="0"/>
              <a:t>=general – 24 hour </a:t>
            </a:r>
            <a:r>
              <a:rPr lang="en-US" sz="2000" dirty="0" err="1" smtClean="0"/>
              <a:t>wallclock</a:t>
            </a:r>
            <a:r>
              <a:rPr lang="en-US" sz="2000" dirty="0" smtClean="0"/>
              <a:t> limit </a:t>
            </a:r>
            <a:r>
              <a:rPr lang="en-US" sz="2000" b="1" dirty="0" smtClean="0"/>
              <a:t>(preemptor)</a:t>
            </a:r>
            <a:endParaRPr lang="en-US" sz="2000" dirty="0" smtClean="0"/>
          </a:p>
          <a:p>
            <a:pPr lvl="1" eaLnBrk="1" hangingPunct="1"/>
            <a:r>
              <a:rPr lang="en-US" sz="2000" dirty="0" err="1" smtClean="0"/>
              <a:t>qos</a:t>
            </a:r>
            <a:r>
              <a:rPr lang="en-US" sz="2000" dirty="0" smtClean="0"/>
              <a:t>=</a:t>
            </a:r>
            <a:r>
              <a:rPr lang="en-US" sz="2000" dirty="0" err="1" smtClean="0"/>
              <a:t>bigrun</a:t>
            </a:r>
            <a:r>
              <a:rPr lang="en-US" sz="2000" dirty="0" smtClean="0"/>
              <a:t> – 72 hour </a:t>
            </a:r>
            <a:r>
              <a:rPr lang="en-US" sz="2000" dirty="0" err="1" smtClean="0"/>
              <a:t>wallclock</a:t>
            </a:r>
            <a:r>
              <a:rPr lang="en-US" sz="2000" dirty="0" smtClean="0"/>
              <a:t> limit - min #cores: 512 </a:t>
            </a:r>
            <a:r>
              <a:rPr lang="en-US" sz="2000" b="1" dirty="0" smtClean="0"/>
              <a:t>(preemptor)</a:t>
            </a:r>
            <a:endParaRPr lang="en-US" sz="2000" dirty="0" smtClean="0"/>
          </a:p>
          <a:p>
            <a:pPr lvl="1" eaLnBrk="1" hangingPunct="1"/>
            <a:r>
              <a:rPr lang="en-US" sz="2000" dirty="0" err="1"/>
              <a:t>q</a:t>
            </a:r>
            <a:r>
              <a:rPr lang="en-US" sz="2000" dirty="0" err="1" smtClean="0"/>
              <a:t>os</a:t>
            </a:r>
            <a:r>
              <a:rPr lang="en-US" sz="2000" dirty="0" smtClean="0"/>
              <a:t>=</a:t>
            </a:r>
            <a:r>
              <a:rPr lang="en-US" sz="2000" dirty="0" err="1" smtClean="0"/>
              <a:t>freecycle</a:t>
            </a:r>
            <a:r>
              <a:rPr lang="en-US" sz="2000" dirty="0" smtClean="0"/>
              <a:t>  – 24 hour </a:t>
            </a:r>
            <a:r>
              <a:rPr lang="en-US" sz="2000" dirty="0" err="1" smtClean="0"/>
              <a:t>wallclock</a:t>
            </a:r>
            <a:r>
              <a:rPr lang="en-US" sz="2000" dirty="0" smtClean="0"/>
              <a:t> limit lowest priority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preemptee</a:t>
            </a:r>
            <a:r>
              <a:rPr lang="en-US" sz="2000" b="1" dirty="0" smtClean="0"/>
              <a:t>)</a:t>
            </a:r>
            <a:endParaRPr lang="en-US" sz="2000" b="1" dirty="0" smtClean="0"/>
          </a:p>
          <a:p>
            <a:pPr eaLnBrk="1" hangingPunct="1"/>
            <a:r>
              <a:rPr lang="en-US" sz="2400" dirty="0" smtClean="0"/>
              <a:t>Use “</a:t>
            </a:r>
            <a:r>
              <a:rPr lang="en-US" sz="2400" dirty="0" err="1" smtClean="0"/>
              <a:t>pbsnodes</a:t>
            </a:r>
            <a:r>
              <a:rPr lang="en-US" sz="2400" dirty="0" smtClean="0"/>
              <a:t> –a“ for node availability – also on web</a:t>
            </a:r>
          </a:p>
          <a:p>
            <a:pPr eaLnBrk="1" hangingPunct="1"/>
            <a:r>
              <a:rPr lang="en-US" sz="2400" dirty="0" smtClean="0"/>
              <a:t>Reservations</a:t>
            </a:r>
          </a:p>
          <a:p>
            <a:pPr lvl="1" eaLnBrk="1" hangingPunct="1"/>
            <a:r>
              <a:rPr lang="en-US" sz="2000" dirty="0" smtClean="0"/>
              <a:t>Test: 2 nodes, 16 cores</a:t>
            </a:r>
          </a:p>
          <a:p>
            <a:pPr lvl="1" eaLnBrk="1" hangingPunct="1"/>
            <a:r>
              <a:rPr lang="en-US" sz="2000" dirty="0" smtClean="0"/>
              <a:t>Uintah: 169 nodes, 1352 cores</a:t>
            </a:r>
          </a:p>
          <a:p>
            <a:pPr lvl="1" eaLnBrk="1" hangingPunct="1"/>
            <a:r>
              <a:rPr lang="en-US" sz="2000" dirty="0" smtClean="0"/>
              <a:t>General: 85 nodes, 680 cores/</a:t>
            </a:r>
          </a:p>
        </p:txBody>
      </p:sp>
      <p:sp>
        <p:nvSpPr>
          <p:cNvPr id="6144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DBBD53B3-453D-AE4C-A835-2042B35F8CD2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614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614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6D11FE3F-1C70-CA48-A621-A5A46E043CA4}" type="slidenum">
              <a:rPr lang="en-US"/>
              <a:pPr/>
              <a:t>30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153400" cy="685800"/>
          </a:xfrm>
        </p:spPr>
        <p:txBody>
          <a:bodyPr/>
          <a:lstStyle/>
          <a:p>
            <a:r>
              <a:rPr lang="en-US" dirty="0" smtClean="0"/>
              <a:t>Batch Policies - 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153400" cy="4267200"/>
          </a:xfrm>
        </p:spPr>
        <p:txBody>
          <a:bodyPr/>
          <a:lstStyle/>
          <a:p>
            <a:r>
              <a:rPr lang="en-US" sz="2400" dirty="0" err="1" smtClean="0"/>
              <a:t>Qos</a:t>
            </a:r>
            <a:r>
              <a:rPr lang="en-US" sz="2400" dirty="0" smtClean="0"/>
              <a:t> and Time limits</a:t>
            </a:r>
          </a:p>
          <a:p>
            <a:pPr lvl="1"/>
            <a:r>
              <a:rPr lang="en-US" sz="2000" dirty="0" err="1" smtClean="0"/>
              <a:t>qos</a:t>
            </a:r>
            <a:r>
              <a:rPr lang="en-US" sz="2000" dirty="0" smtClean="0"/>
              <a:t>=general - 48 hours </a:t>
            </a:r>
            <a:r>
              <a:rPr lang="en-US" sz="2000" dirty="0" err="1" smtClean="0"/>
              <a:t>wallclock</a:t>
            </a:r>
            <a:r>
              <a:rPr lang="en-US" sz="2000" dirty="0" smtClean="0"/>
              <a:t> limit </a:t>
            </a:r>
            <a:r>
              <a:rPr lang="en-US" sz="2000" b="1" dirty="0" smtClean="0"/>
              <a:t>(preemptor)</a:t>
            </a:r>
          </a:p>
          <a:p>
            <a:pPr lvl="1"/>
            <a:r>
              <a:rPr lang="en-US" sz="2000" dirty="0" err="1" smtClean="0"/>
              <a:t>qos</a:t>
            </a:r>
            <a:r>
              <a:rPr lang="en-US" sz="2000" dirty="0" smtClean="0"/>
              <a:t>=long - 14 days </a:t>
            </a:r>
            <a:r>
              <a:rPr lang="en-US" sz="2000" dirty="0" err="1" smtClean="0"/>
              <a:t>wallclock</a:t>
            </a:r>
            <a:r>
              <a:rPr lang="en-US" sz="2000" dirty="0" smtClean="0"/>
              <a:t> limit </a:t>
            </a:r>
            <a:r>
              <a:rPr lang="en-US" sz="2000" b="1" dirty="0" smtClean="0"/>
              <a:t>(preemptor) </a:t>
            </a:r>
            <a:r>
              <a:rPr lang="en-US" sz="2000" dirty="0" smtClean="0"/>
              <a:t>#maxproc:24</a:t>
            </a:r>
          </a:p>
          <a:p>
            <a:pPr lvl="1"/>
            <a:r>
              <a:rPr lang="en-US" sz="2000" dirty="0" err="1" smtClean="0"/>
              <a:t>qos</a:t>
            </a:r>
            <a:r>
              <a:rPr lang="en-US" sz="2000" dirty="0" smtClean="0"/>
              <a:t>=</a:t>
            </a:r>
            <a:r>
              <a:rPr lang="en-US" sz="2000" dirty="0" err="1" smtClean="0"/>
              <a:t>freecycle</a:t>
            </a:r>
            <a:r>
              <a:rPr lang="en-US" sz="2000" dirty="0" smtClean="0"/>
              <a:t> - 48 hours </a:t>
            </a:r>
            <a:r>
              <a:rPr lang="en-US" sz="2000" dirty="0" err="1" smtClean="0"/>
              <a:t>wallclock</a:t>
            </a:r>
            <a:r>
              <a:rPr lang="en-US" sz="2000" dirty="0" smtClean="0"/>
              <a:t> limit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preemptee</a:t>
            </a:r>
            <a:r>
              <a:rPr lang="en-US" sz="2000" b="1" dirty="0" smtClean="0"/>
              <a:t>)</a:t>
            </a:r>
          </a:p>
          <a:p>
            <a:pPr marL="457200" lvl="1" indent="0">
              <a:buNone/>
            </a:pPr>
            <a:endParaRPr lang="en-US" sz="2000" b="1" dirty="0"/>
          </a:p>
          <a:p>
            <a:r>
              <a:rPr lang="en-US" sz="2400" dirty="0"/>
              <a:t>Use “</a:t>
            </a:r>
            <a:r>
              <a:rPr lang="en-US" sz="2400" dirty="0" err="1"/>
              <a:t>pbsnodes</a:t>
            </a:r>
            <a:r>
              <a:rPr lang="en-US" sz="2400" dirty="0"/>
              <a:t> –a“ for node availability – also on web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5849-51F6-4C4C-AAF8-07A89877A2C8}" type="datetime1">
              <a:rPr lang="en-US" smtClean="0"/>
              <a:pPr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http://www.chpc.utah.edu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2447915-5E49-6949-88C6-040B5AC0CE15}" type="slidenum">
              <a:rPr lang="en-US" smtClean="0"/>
              <a:pPr/>
              <a:t>31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092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Trouble Shooting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4267200"/>
          </a:xfrm>
        </p:spPr>
        <p:txBody>
          <a:bodyPr/>
          <a:lstStyle/>
          <a:p>
            <a:pPr eaLnBrk="1" hangingPunct="1"/>
            <a:r>
              <a:rPr lang="en-US" dirty="0"/>
              <a:t>Won’t start:</a:t>
            </a:r>
          </a:p>
          <a:p>
            <a:pPr lvl="1" eaLnBrk="1" hangingPunct="1"/>
            <a:r>
              <a:rPr lang="en-US" dirty="0" err="1"/>
              <a:t>showq</a:t>
            </a:r>
            <a:r>
              <a:rPr lang="en-US" dirty="0"/>
              <a:t> –i</a:t>
            </a:r>
          </a:p>
          <a:p>
            <a:pPr lvl="1" eaLnBrk="1" hangingPunct="1"/>
            <a:r>
              <a:rPr lang="en-US" dirty="0"/>
              <a:t>diagnose –p</a:t>
            </a:r>
          </a:p>
          <a:p>
            <a:pPr lvl="1" eaLnBrk="1" hangingPunct="1"/>
            <a:r>
              <a:rPr lang="en-US" dirty="0" err="1"/>
              <a:t>mdiag</a:t>
            </a:r>
            <a:r>
              <a:rPr lang="en-US" dirty="0"/>
              <a:t> [–v] -j &lt;</a:t>
            </a:r>
            <a:r>
              <a:rPr lang="en-US" dirty="0" err="1"/>
              <a:t>jobnumber</a:t>
            </a:r>
            <a:r>
              <a:rPr lang="en-US" dirty="0"/>
              <a:t>&gt;</a:t>
            </a:r>
          </a:p>
          <a:p>
            <a:pPr lvl="1" eaLnBrk="1" hangingPunct="1"/>
            <a:r>
              <a:rPr lang="en-US" dirty="0" err="1"/>
              <a:t>qstat</a:t>
            </a:r>
            <a:r>
              <a:rPr lang="en-US" dirty="0"/>
              <a:t> –f &lt;</a:t>
            </a:r>
            <a:r>
              <a:rPr lang="en-US" dirty="0" err="1"/>
              <a:t>jobnumber</a:t>
            </a:r>
            <a:r>
              <a:rPr lang="en-US" dirty="0"/>
              <a:t>&gt;</a:t>
            </a:r>
          </a:p>
          <a:p>
            <a:pPr lvl="1" eaLnBrk="1" hangingPunct="1"/>
            <a:r>
              <a:rPr lang="en-US" dirty="0" err="1"/>
              <a:t>qstat</a:t>
            </a:r>
            <a:r>
              <a:rPr lang="en-US" dirty="0"/>
              <a:t> –n	       (on running to get nodes)</a:t>
            </a:r>
          </a:p>
          <a:p>
            <a:pPr lvl="1" eaLnBrk="1" hangingPunct="1"/>
            <a:r>
              <a:rPr lang="en-US" dirty="0" err="1"/>
              <a:t>s</a:t>
            </a:r>
            <a:r>
              <a:rPr lang="en-US" dirty="0" err="1" smtClean="0"/>
              <a:t>howstart</a:t>
            </a:r>
            <a:endParaRPr lang="en-US" dirty="0" smtClean="0"/>
          </a:p>
          <a:p>
            <a:pPr lvl="1" eaLnBrk="1" hangingPunct="1"/>
            <a:r>
              <a:rPr lang="en-US" b="1" dirty="0" err="1">
                <a:solidFill>
                  <a:srgbClr val="FF0000"/>
                </a:solidFill>
              </a:rPr>
              <a:t>m</a:t>
            </a:r>
            <a:r>
              <a:rPr lang="en-US" b="1" dirty="0" err="1" smtClean="0">
                <a:solidFill>
                  <a:srgbClr val="FF0000"/>
                </a:solidFill>
              </a:rPr>
              <a:t>show</a:t>
            </a:r>
            <a:r>
              <a:rPr lang="en-US" b="1" dirty="0" smtClean="0">
                <a:solidFill>
                  <a:srgbClr val="FF0000"/>
                </a:solidFill>
              </a:rPr>
              <a:t> –a –w [</a:t>
            </a:r>
            <a:r>
              <a:rPr lang="en-US" b="1" dirty="0" err="1" smtClean="0">
                <a:solidFill>
                  <a:srgbClr val="FF0000"/>
                </a:solidFill>
              </a:rPr>
              <a:t>qos</a:t>
            </a:r>
            <a:r>
              <a:rPr lang="en-US" b="1" dirty="0" smtClean="0">
                <a:solidFill>
                  <a:srgbClr val="FF0000"/>
                </a:solidFill>
              </a:rPr>
              <a:t>=general</a:t>
            </a:r>
            <a:r>
              <a:rPr lang="en-US" b="1" dirty="0" smtClean="0">
                <a:solidFill>
                  <a:srgbClr val="FF0000"/>
                </a:solidFill>
              </a:rPr>
              <a:t>]</a:t>
            </a:r>
            <a:r>
              <a:rPr lang="en-US" dirty="0" smtClean="0">
                <a:solidFill>
                  <a:srgbClr val="FF0000"/>
                </a:solidFill>
              </a:rPr>
              <a:t>   </a:t>
            </a:r>
            <a:endParaRPr lang="en-US" dirty="0">
              <a:solidFill>
                <a:srgbClr val="FF0000"/>
              </a:solidFill>
            </a:endParaRPr>
          </a:p>
          <a:p>
            <a:pPr lvl="1" eaLnBrk="1" hangingPunct="1">
              <a:buFontTx/>
              <a:buNone/>
            </a:pPr>
            <a:endParaRPr lang="en-US" dirty="0"/>
          </a:p>
        </p:txBody>
      </p:sp>
      <p:sp>
        <p:nvSpPr>
          <p:cNvPr id="6349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E34E8838-19D1-D84B-A12E-9045E82E84FD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634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634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0F4CA28-D808-2B45-A0BA-134822077E75}" type="slidenum">
              <a:rPr lang="en-US"/>
              <a:pPr/>
              <a:t>32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Allocations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/>
              <a:t>Enforced on </a:t>
            </a:r>
            <a:r>
              <a:rPr lang="en-US" dirty="0" smtClean="0"/>
              <a:t>arches, updraft and ember</a:t>
            </a:r>
            <a:endParaRPr lang="en-US" dirty="0"/>
          </a:p>
          <a:p>
            <a:pPr lvl="1" eaLnBrk="1" hangingPunct="1"/>
            <a:r>
              <a:rPr lang="en-US" dirty="0"/>
              <a:t>1 SU = 1 </a:t>
            </a:r>
            <a:r>
              <a:rPr lang="en-US" dirty="0" err="1"/>
              <a:t>Wallclock</a:t>
            </a:r>
            <a:r>
              <a:rPr lang="en-US" dirty="0"/>
              <a:t> hour on 2 </a:t>
            </a:r>
            <a:r>
              <a:rPr lang="en-US" dirty="0" err="1"/>
              <a:t>Ghz</a:t>
            </a:r>
            <a:r>
              <a:rPr lang="en-US" dirty="0"/>
              <a:t> </a:t>
            </a:r>
            <a:r>
              <a:rPr lang="en-US" dirty="0" smtClean="0"/>
              <a:t>core</a:t>
            </a:r>
            <a:endParaRPr lang="en-US" dirty="0"/>
          </a:p>
          <a:p>
            <a:pPr lvl="1" eaLnBrk="1" hangingPunct="1"/>
            <a:r>
              <a:rPr lang="en-US" dirty="0"/>
              <a:t>Examples</a:t>
            </a:r>
            <a:r>
              <a:rPr lang="en-US" sz="2400" dirty="0"/>
              <a:t>: </a:t>
            </a:r>
          </a:p>
          <a:p>
            <a:pPr lvl="2" eaLnBrk="1" hangingPunct="1"/>
            <a:r>
              <a:rPr lang="en-US" sz="2000" dirty="0"/>
              <a:t>1 hour on 1 </a:t>
            </a:r>
            <a:r>
              <a:rPr lang="en-US" sz="2000" dirty="0" smtClean="0"/>
              <a:t>ember</a:t>
            </a:r>
            <a:r>
              <a:rPr lang="en-US" sz="2000" dirty="0" smtClean="0"/>
              <a:t> </a:t>
            </a:r>
            <a:r>
              <a:rPr lang="en-US" sz="2000" dirty="0"/>
              <a:t>node is </a:t>
            </a:r>
            <a:r>
              <a:rPr lang="en-US" sz="2000" dirty="0" smtClean="0"/>
              <a:t>(2.8/2) </a:t>
            </a:r>
            <a:r>
              <a:rPr lang="en-US" sz="2000" dirty="0"/>
              <a:t>* </a:t>
            </a:r>
            <a:r>
              <a:rPr lang="en-US" sz="2000" dirty="0" smtClean="0"/>
              <a:t>12 </a:t>
            </a:r>
            <a:r>
              <a:rPr lang="en-US" sz="2000" dirty="0"/>
              <a:t>= </a:t>
            </a:r>
            <a:r>
              <a:rPr lang="en-US" sz="2000" dirty="0" smtClean="0"/>
              <a:t>16.8 </a:t>
            </a:r>
            <a:r>
              <a:rPr lang="en-US" sz="2000" dirty="0" err="1" smtClean="0"/>
              <a:t>Sus</a:t>
            </a:r>
            <a:endParaRPr lang="en-US" sz="2000" dirty="0" smtClean="0"/>
          </a:p>
          <a:p>
            <a:pPr lvl="2" eaLnBrk="1" hangingPunct="1"/>
            <a:r>
              <a:rPr lang="en-US" sz="2000" dirty="0" smtClean="0"/>
              <a:t>1 hour on 1 updraft node is (2.8/2) * 8 = 11.4 </a:t>
            </a:r>
            <a:r>
              <a:rPr lang="en-US" sz="2000" dirty="0" err="1" smtClean="0"/>
              <a:t>Sus</a:t>
            </a:r>
            <a:endParaRPr lang="en-US" sz="2000" dirty="0"/>
          </a:p>
          <a:p>
            <a:pPr lvl="2" eaLnBrk="1" hangingPunct="1"/>
            <a:r>
              <a:rPr lang="en-US" sz="2000" dirty="0"/>
              <a:t>1 hour on 1 </a:t>
            </a:r>
            <a:r>
              <a:rPr lang="en-US" sz="2000" dirty="0" err="1"/>
              <a:t>sanddunearch</a:t>
            </a:r>
            <a:r>
              <a:rPr lang="en-US" sz="2000" dirty="0"/>
              <a:t> nodes is </a:t>
            </a:r>
            <a:r>
              <a:rPr lang="en-US" sz="2000" dirty="0" smtClean="0"/>
              <a:t>(2.4/2) </a:t>
            </a:r>
            <a:r>
              <a:rPr lang="en-US" sz="2000" dirty="0"/>
              <a:t>* 4 = 4.8 SUs</a:t>
            </a:r>
          </a:p>
          <a:p>
            <a:pPr lvl="1" eaLnBrk="1" hangingPunct="1"/>
            <a:r>
              <a:rPr lang="en-US" dirty="0"/>
              <a:t>Node sharing not allowed – charged for entire node(s) assigned to your job</a:t>
            </a:r>
          </a:p>
        </p:txBody>
      </p:sp>
      <p:sp>
        <p:nvSpPr>
          <p:cNvPr id="6554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4F356F0E-148C-3B4E-A735-B14E5A878FEC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655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655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025241B-94DC-8444-A3EF-5A8254329612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Allocations cont.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37925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Requests for up to 4 quarters at a time due</a:t>
            </a:r>
            <a:r>
              <a:rPr lang="en-US" sz="2800" dirty="0" smtClean="0"/>
              <a:t>: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September 1</a:t>
            </a:r>
            <a:r>
              <a:rPr lang="en-US" sz="2400" baseline="30000" dirty="0"/>
              <a:t>st</a:t>
            </a:r>
            <a:r>
              <a:rPr lang="en-US" sz="2400" dirty="0"/>
              <a:t> (for Oct-Dec period)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December 1</a:t>
            </a:r>
            <a:r>
              <a:rPr lang="en-US" sz="2400" baseline="30000" dirty="0"/>
              <a:t>st</a:t>
            </a:r>
            <a:r>
              <a:rPr lang="en-US" sz="2400" dirty="0"/>
              <a:t> (for Jan-Mar period</a:t>
            </a:r>
            <a:r>
              <a:rPr lang="en-US" sz="2400" dirty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March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(for Apr-Jun period)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June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(for Jul-Sep period)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Next </a:t>
            </a:r>
            <a:r>
              <a:rPr lang="en-US" sz="2800" dirty="0"/>
              <a:t>Allocations Due</a:t>
            </a:r>
            <a:r>
              <a:rPr lang="en-US" sz="2800" dirty="0" smtClean="0"/>
              <a:t> September 14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(Mon)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Allocation should be completed online:	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hlinkClick r:id="rId3"/>
              </a:rPr>
              <a:t>http://jira.chpc.utah.edu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Create new issue </a:t>
            </a:r>
            <a:r>
              <a:rPr lang="en-US" sz="2400" dirty="0" err="1" smtClean="0">
                <a:sym typeface="Wingdings" pitchFamily="26" charset="2"/>
              </a:rPr>
              <a:t></a:t>
            </a:r>
            <a:r>
              <a:rPr lang="en-US" sz="2400" dirty="0" smtClean="0"/>
              <a:t> allocation request</a:t>
            </a:r>
            <a:endParaRPr lang="en-US" sz="2400" dirty="0"/>
          </a:p>
        </p:txBody>
      </p:sp>
      <p:sp>
        <p:nvSpPr>
          <p:cNvPr id="6758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3F8AB1DE-4A41-084B-B01A-67140B323418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675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675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1B5E6C6D-DFC8-8C41-BA69-4DDEC7D8F3F5}" type="slidenum">
              <a:rPr lang="en-US"/>
              <a:pPr/>
              <a:t>34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Allocations cont.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7772400" cy="4191000"/>
          </a:xfrm>
        </p:spPr>
        <p:txBody>
          <a:bodyPr/>
          <a:lstStyle/>
          <a:p>
            <a:pPr eaLnBrk="1" hangingPunct="1"/>
            <a:r>
              <a:rPr lang="en-US"/>
              <a:t>Quick allocations may be made for up to 5000 SU’s for the current quarter only</a:t>
            </a:r>
            <a:endParaRPr lang="en-US" sz="2000"/>
          </a:p>
          <a:p>
            <a:pPr eaLnBrk="1" hangingPunct="1"/>
            <a:r>
              <a:rPr lang="en-US"/>
              <a:t>Unused allocations may not be carried forward to next quarter</a:t>
            </a:r>
          </a:p>
          <a:p>
            <a:pPr eaLnBrk="1" hangingPunct="1"/>
            <a:r>
              <a:rPr lang="en-US"/>
              <a:t>Allocation and Usage data on CHPC web site</a:t>
            </a:r>
          </a:p>
        </p:txBody>
      </p:sp>
      <p:sp>
        <p:nvSpPr>
          <p:cNvPr id="6963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1543078D-9B4B-7A4E-A3CA-35030FC5237F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6963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696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4D309797-FA9A-9F4A-88DF-6AA05075220B}" type="slidenum">
              <a:rPr lang="en-US"/>
              <a:pPr/>
              <a:t>35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Getting Help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4400550"/>
          </a:xfrm>
        </p:spPr>
        <p:txBody>
          <a:bodyPr>
            <a:spAutoFit/>
          </a:bodyPr>
          <a:lstStyle/>
          <a:p>
            <a:pPr eaLnBrk="1" hangingPunct="1"/>
            <a:r>
              <a:rPr lang="en-US" smtClean="0">
                <a:hlinkClick r:id="rId3"/>
              </a:rPr>
              <a:t>http://www.chpc.utah.edu</a:t>
            </a:r>
            <a:endParaRPr lang="en-US" smtClean="0"/>
          </a:p>
          <a:p>
            <a:pPr eaLnBrk="1" hangingPunct="1"/>
            <a:r>
              <a:rPr lang="en-US" smtClean="0"/>
              <a:t>Email:	</a:t>
            </a:r>
            <a:r>
              <a:rPr lang="en-US" smtClean="0">
                <a:hlinkClick r:id="rId4"/>
              </a:rPr>
              <a:t>issues@chpc.utah.edu</a:t>
            </a:r>
            <a:r>
              <a:rPr lang="en-US" smtClean="0"/>
              <a:t/>
            </a:r>
            <a:br>
              <a:rPr lang="en-US" smtClean="0"/>
            </a:br>
            <a:r>
              <a:rPr lang="en-US" sz="2400" smtClean="0">
                <a:solidFill>
                  <a:schemeClr val="tx1"/>
                </a:solidFill>
              </a:rPr>
              <a:t>(Do not email staff members directly – or cc)</a:t>
            </a:r>
          </a:p>
          <a:p>
            <a:pPr eaLnBrk="1" hangingPunct="1"/>
            <a:r>
              <a:rPr lang="en-US" smtClean="0">
                <a:hlinkClick r:id="rId5"/>
              </a:rPr>
              <a:t>http://jira.chpc.utah.edu</a:t>
            </a:r>
            <a:endParaRPr lang="en-US" smtClean="0"/>
          </a:p>
          <a:p>
            <a:pPr eaLnBrk="1" hangingPunct="1"/>
            <a:r>
              <a:rPr lang="en-US" smtClean="0"/>
              <a:t>Help Desk: 405 INSCC, 581-6440</a:t>
            </a:r>
            <a:br>
              <a:rPr lang="en-US" smtClean="0"/>
            </a:br>
            <a:r>
              <a:rPr lang="en-US" smtClean="0"/>
              <a:t>(9-5 M-F)</a:t>
            </a:r>
          </a:p>
          <a:p>
            <a:pPr eaLnBrk="1" hangingPunct="1"/>
            <a:r>
              <a:rPr lang="en-US" smtClean="0">
                <a:hlinkClick r:id="rId6"/>
              </a:rPr>
              <a:t>chpc-hpc-users@lists.utah.edu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7066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9B773421-D666-9546-BC3E-9B014DFC6E78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7066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706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0B512A5-C4CD-F34D-824D-C25335358CE7}" type="slidenum">
              <a:rPr lang="en-US"/>
              <a:pPr/>
              <a:t>36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15340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Upcoming Presentations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077200" cy="3305520"/>
          </a:xfr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1800" b="1" dirty="0"/>
              <a:t>All presentations are on Thursdays INSCC Auditorium, 1-2 p.m</a:t>
            </a:r>
            <a:r>
              <a:rPr lang="en-US" sz="1800" b="1" dirty="0" smtClean="0"/>
              <a:t>.</a:t>
            </a:r>
            <a:endParaRPr lang="en-US" sz="16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1600" b="1" dirty="0" smtClean="0"/>
              <a:t>3</a:t>
            </a:r>
            <a:r>
              <a:rPr lang="en-US" sz="1600" b="1" dirty="0" smtClean="0"/>
              <a:t>/31: </a:t>
            </a:r>
            <a:r>
              <a:rPr lang="en-US" sz="1600" b="1" dirty="0" smtClean="0"/>
              <a:t>Intro to IO in the HPC environment (Brian </a:t>
            </a:r>
            <a:r>
              <a:rPr lang="en-US" sz="1600" b="1" dirty="0" err="1" smtClean="0"/>
              <a:t>Haymore</a:t>
            </a:r>
            <a:r>
              <a:rPr lang="en-US" sz="1600" b="1" dirty="0" smtClean="0"/>
              <a:t> and Sam Liston</a:t>
            </a:r>
            <a:r>
              <a:rPr lang="en-US" sz="1600" b="1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/>
              <a:t>4/7: Introduction to Parallel Computing (Martin </a:t>
            </a:r>
            <a:r>
              <a:rPr lang="en-US" sz="1600" b="1" dirty="0" err="1"/>
              <a:t>Cuma</a:t>
            </a:r>
            <a:r>
              <a:rPr lang="en-US" sz="1600" b="1" dirty="0" smtClean="0"/>
              <a:t>)</a:t>
            </a:r>
            <a:endParaRPr lang="en-US" sz="16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1600" b="1" dirty="0" smtClean="0"/>
              <a:t>4</a:t>
            </a:r>
            <a:r>
              <a:rPr lang="en-US" sz="1600" b="1" dirty="0" smtClean="0"/>
              <a:t>/14: </a:t>
            </a:r>
            <a:r>
              <a:rPr lang="en-US" sz="1600" b="1" dirty="0"/>
              <a:t>Intro to MPI (Martin </a:t>
            </a:r>
            <a:r>
              <a:rPr lang="en-US" sz="1600" b="1" dirty="0" err="1"/>
              <a:t>Cuma</a:t>
            </a:r>
            <a:r>
              <a:rPr lang="en-US" sz="1600" b="1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 smtClean="0"/>
              <a:t>4/21</a:t>
            </a:r>
            <a:r>
              <a:rPr lang="en-US" sz="1600" b="1" dirty="0"/>
              <a:t>: Gaussian09 and </a:t>
            </a:r>
            <a:r>
              <a:rPr lang="en-US" sz="1600" b="1" dirty="0" err="1"/>
              <a:t>GaussView</a:t>
            </a:r>
            <a:r>
              <a:rPr lang="en-US" sz="1600" b="1" dirty="0"/>
              <a:t> (Anita </a:t>
            </a:r>
            <a:r>
              <a:rPr lang="en-US" sz="1600" b="1" dirty="0" err="1"/>
              <a:t>Orendt</a:t>
            </a:r>
            <a:r>
              <a:rPr lang="en-US" sz="1600" b="1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 smtClean="0"/>
              <a:t>5/5: Interplay – Another language, </a:t>
            </a:r>
            <a:r>
              <a:rPr lang="en-US" sz="1600" b="1" dirty="0" err="1" smtClean="0"/>
              <a:t>telematic</a:t>
            </a:r>
            <a:r>
              <a:rPr lang="en-US" sz="1600" b="1" dirty="0" smtClean="0"/>
              <a:t> performance </a:t>
            </a:r>
            <a:r>
              <a:rPr lang="en-US" sz="1600" b="1" dirty="0"/>
              <a:t>(Jimmy </a:t>
            </a:r>
            <a:r>
              <a:rPr lang="en-US" sz="1600" b="1" dirty="0" err="1" smtClean="0"/>
              <a:t>Miklavcic</a:t>
            </a:r>
            <a:r>
              <a:rPr lang="en-US" sz="1600" b="1" dirty="0" smtClean="0"/>
              <a:t>)</a:t>
            </a:r>
            <a:endParaRPr lang="en-US" sz="1600" b="1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1600" b="1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1800" b="1" dirty="0" smtClean="0"/>
              <a:t>Presentation at  Upper Campus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 smtClean="0"/>
              <a:t>4</a:t>
            </a:r>
            <a:r>
              <a:rPr lang="en-US" sz="1600" b="1" dirty="0" smtClean="0"/>
              <a:t>/28: </a:t>
            </a:r>
            <a:r>
              <a:rPr lang="en-US" sz="1600" b="1" dirty="0" smtClean="0"/>
              <a:t>HIPAA, AI, NLP (Sean </a:t>
            </a:r>
            <a:r>
              <a:rPr lang="en-US" sz="1600" b="1" dirty="0" err="1" smtClean="0"/>
              <a:t>Igo</a:t>
            </a:r>
            <a:r>
              <a:rPr lang="en-US" sz="1600" b="1" dirty="0" smtClean="0"/>
              <a:t>)</a:t>
            </a:r>
            <a:endParaRPr lang="en-US" sz="1600" b="1" dirty="0" smtClean="0">
              <a:solidFill>
                <a:srgbClr val="FF0000"/>
              </a:solidFill>
              <a:hlinkClick r:id="rId3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1600" b="1" dirty="0" smtClean="0">
                <a:solidFill>
                  <a:srgbClr val="FF0000"/>
                </a:solidFill>
                <a:hlinkClick r:id="rId3"/>
              </a:rPr>
              <a:t>http</a:t>
            </a:r>
            <a:r>
              <a:rPr lang="en-US" sz="1600" b="1" dirty="0">
                <a:solidFill>
                  <a:srgbClr val="FF0000"/>
                </a:solidFill>
                <a:hlinkClick r:id="rId3"/>
              </a:rPr>
              <a:t>://www.chpc.utah.edu/docs/presentations/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1600" dirty="0" smtClean="0"/>
              <a:t>	</a:t>
            </a:r>
            <a:r>
              <a:rPr lang="en-US" sz="1600" dirty="0"/>
              <a:t>If you would like training for yourself or your group, CHPC staff would be happy to accommodate. Please contact </a:t>
            </a:r>
            <a:r>
              <a:rPr lang="en-US" sz="1600" dirty="0" err="1"/>
              <a:t>julia.harrison@utah.edu</a:t>
            </a:r>
            <a:r>
              <a:rPr lang="en-US" sz="1600" dirty="0"/>
              <a:t> to make arrangements.</a:t>
            </a:r>
          </a:p>
        </p:txBody>
      </p:sp>
      <p:sp>
        <p:nvSpPr>
          <p:cNvPr id="7270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7C06EBA5-D06B-CD43-8879-7406C0E0E306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727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727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22C0867E-12F1-644E-BCDE-706878CAFD15}" type="slidenum">
              <a:rPr lang="en-US"/>
              <a:pPr/>
              <a:t>37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Arches</a:t>
            </a:r>
          </a:p>
        </p:txBody>
      </p:sp>
      <p:sp>
        <p:nvSpPr>
          <p:cNvPr id="2150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7B92F879-96C1-7E4A-8B73-44BC1CC7038F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F9D9231E-A5B3-7B43-8E7B-21FC6B1C808E}" type="slidenum">
              <a:rPr lang="en-US"/>
              <a:pPr/>
              <a:t>4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  <p:pic>
        <p:nvPicPr>
          <p:cNvPr id="21510" name="Picture 8" descr="sanddune_cropped.jpg"/>
          <p:cNvPicPr>
            <a:picLocks noChangeAspect="1"/>
          </p:cNvPicPr>
          <p:nvPr/>
        </p:nvPicPr>
        <p:blipFill>
          <a:blip r:embed="rId3" cstate="print"/>
          <a:srcRect l="6667" r="6667"/>
          <a:stretch>
            <a:fillRect/>
          </a:stretch>
        </p:blipFill>
        <p:spPr bwMode="auto">
          <a:xfrm>
            <a:off x="381000" y="2286000"/>
            <a:ext cx="70008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6" descr="dsc_005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524000"/>
            <a:ext cx="2895600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Arches continued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191000"/>
          </a:xfrm>
        </p:spPr>
        <p:txBody>
          <a:bodyPr/>
          <a:lstStyle/>
          <a:p>
            <a:pPr marL="342900" lvl="1" indent="-342900" eaLnBrk="1" hangingPunct="1">
              <a:buFontTx/>
              <a:buChar char="•"/>
            </a:pPr>
            <a:r>
              <a:rPr lang="en-US" dirty="0" smtClean="0"/>
              <a:t>Sand Dune Arch – 2.4 </a:t>
            </a:r>
            <a:r>
              <a:rPr lang="en-US" dirty="0" err="1" smtClean="0"/>
              <a:t>Ghz</a:t>
            </a:r>
            <a:r>
              <a:rPr lang="en-US" dirty="0" smtClean="0"/>
              <a:t>/2.6 </a:t>
            </a:r>
            <a:r>
              <a:rPr lang="en-US" dirty="0" err="1" smtClean="0"/>
              <a:t>Ghz</a:t>
            </a:r>
            <a:r>
              <a:rPr lang="en-US" dirty="0" smtClean="0"/>
              <a:t> cores</a:t>
            </a:r>
          </a:p>
          <a:p>
            <a:pPr marL="742950" lvl="2" indent="-342900" eaLnBrk="1" hangingPunct="1"/>
            <a:r>
              <a:rPr lang="en-US" dirty="0" smtClean="0"/>
              <a:t>156nodes (2.4 </a:t>
            </a:r>
            <a:r>
              <a:rPr lang="en-US" dirty="0" err="1" smtClean="0"/>
              <a:t>Ghz</a:t>
            </a:r>
            <a:r>
              <a:rPr lang="en-US" dirty="0" smtClean="0"/>
              <a:t>) X 4 cores per node, 624 cores</a:t>
            </a:r>
          </a:p>
          <a:p>
            <a:pPr marL="742950" lvl="2" indent="-342900" eaLnBrk="1" hangingPunct="1"/>
            <a:r>
              <a:rPr lang="en-US" dirty="0" smtClean="0"/>
              <a:t>96 </a:t>
            </a:r>
            <a:r>
              <a:rPr lang="en-US" dirty="0"/>
              <a:t>nodes </a:t>
            </a:r>
            <a:r>
              <a:rPr lang="en-US" dirty="0" smtClean="0"/>
              <a:t>(2.66 </a:t>
            </a:r>
            <a:r>
              <a:rPr lang="en-US" dirty="0" err="1" smtClean="0"/>
              <a:t>Ghz</a:t>
            </a:r>
            <a:r>
              <a:rPr lang="en-US" dirty="0" smtClean="0"/>
              <a:t>) X 8 </a:t>
            </a:r>
            <a:r>
              <a:rPr lang="en-US" dirty="0"/>
              <a:t>cores per node, </a:t>
            </a:r>
            <a:r>
              <a:rPr lang="en-US" dirty="0" smtClean="0"/>
              <a:t>768 </a:t>
            </a:r>
            <a:r>
              <a:rPr lang="en-US" dirty="0"/>
              <a:t>cores</a:t>
            </a:r>
            <a:endParaRPr lang="en-US" dirty="0" smtClean="0"/>
          </a:p>
          <a:p>
            <a:pPr marL="342900" lvl="1" indent="-342900" eaLnBrk="1" hangingPunct="1">
              <a:buFontTx/>
              <a:buChar char="•"/>
            </a:pPr>
            <a:r>
              <a:rPr lang="en-US" dirty="0" smtClean="0"/>
              <a:t>Turret Arch – interactive stats support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dirty="0" smtClean="0"/>
              <a:t>Administrative </a:t>
            </a:r>
            <a:r>
              <a:rPr lang="en-US" dirty="0"/>
              <a:t>nodes</a:t>
            </a:r>
            <a:endParaRPr lang="en-US" dirty="0">
              <a:solidFill>
                <a:schemeClr val="hlink"/>
              </a:solidFill>
            </a:endParaRPr>
          </a:p>
        </p:txBody>
      </p:sp>
      <p:sp>
        <p:nvSpPr>
          <p:cNvPr id="2355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1A5B500F-12D8-F94B-8B24-492D211916CB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2863B4F-2262-F94D-A27F-B1B4228CE114}" type="slidenum">
              <a:rPr lang="en-US"/>
              <a:pPr/>
              <a:t>5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Arches continued:	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 eaLnBrk="1" hangingPunct="1"/>
            <a:r>
              <a:rPr lang="en-US" sz="2800" dirty="0"/>
              <a:t>Each cluster has its own interactive login </a:t>
            </a:r>
            <a:r>
              <a:rPr lang="en-US" sz="2800" dirty="0" smtClean="0"/>
              <a:t>nodes – use ssh2 client.</a:t>
            </a:r>
          </a:p>
          <a:p>
            <a:pPr lvl="1" eaLnBrk="1" hangingPunct="1"/>
            <a:r>
              <a:rPr lang="en-US" sz="2400" dirty="0" err="1"/>
              <a:t>sanddunarch.chpc.utah.edu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turretarch.chpc.utah.edu</a:t>
            </a:r>
          </a:p>
          <a:p>
            <a:pPr eaLnBrk="1" hangingPunct="1"/>
            <a:r>
              <a:rPr lang="en-US" sz="2800" dirty="0"/>
              <a:t>You may interact with queues of any cluster from any interactive node (including </a:t>
            </a:r>
            <a:r>
              <a:rPr lang="en-US" sz="2800" dirty="0" smtClean="0"/>
              <a:t>updraft/ember)!</a:t>
            </a:r>
            <a:endParaRPr lang="en-US" sz="2800" dirty="0"/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DB686613-B6A3-8749-9C91-9D3F9CFB6A1B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55880AF-F175-9C4B-A335-60DBB085D4A9}" type="slidenum">
              <a:rPr lang="en-US"/>
              <a:pPr/>
              <a:t>6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1534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Updraft</a:t>
            </a:r>
          </a:p>
        </p:txBody>
      </p:sp>
      <p:sp>
        <p:nvSpPr>
          <p:cNvPr id="2765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A502E8A2-4B87-5D47-94C9-AFE3317B0648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8A8E9DA5-4908-3145-ADD6-BE847EA1D152}" type="slidenum">
              <a:rPr lang="en-US"/>
              <a:pPr/>
              <a:t>7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  <p:pic>
        <p:nvPicPr>
          <p:cNvPr id="27654" name="Picture 5" descr="updraft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803400"/>
            <a:ext cx="6400800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Updraft continued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772400" cy="3352800"/>
          </a:xfrm>
        </p:spPr>
        <p:txBody>
          <a:bodyPr/>
          <a:lstStyle/>
          <a:p>
            <a:pPr marL="342900" lvl="1" indent="-342900" eaLnBrk="1" hangingPunct="1">
              <a:buFontTx/>
              <a:buChar char="•"/>
            </a:pPr>
            <a:r>
              <a:rPr lang="en-US" dirty="0" smtClean="0"/>
              <a:t>256 dual-quad core nodes (2048 cores)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dirty="0" smtClean="0"/>
              <a:t>Intel Xeon 2.8 </a:t>
            </a:r>
            <a:r>
              <a:rPr lang="en-US" dirty="0" err="1" smtClean="0"/>
              <a:t>Ghz</a:t>
            </a:r>
            <a:r>
              <a:rPr lang="en-US" dirty="0" smtClean="0"/>
              <a:t> cores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dirty="0" smtClean="0"/>
              <a:t>Interactive node: </a:t>
            </a:r>
            <a:r>
              <a:rPr lang="en-US" dirty="0" err="1" smtClean="0"/>
              <a:t>updraft.chpc.utah.edu</a:t>
            </a:r>
            <a:endParaRPr lang="en-US" dirty="0" smtClean="0"/>
          </a:p>
          <a:p>
            <a:pPr marL="342900" lvl="1" indent="-342900" eaLnBrk="1" hangingPunct="1">
              <a:buFontTx/>
              <a:buChar char="•"/>
            </a:pPr>
            <a:r>
              <a:rPr lang="en-US" dirty="0" smtClean="0"/>
              <a:t>Configuration Similar to Arches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dirty="0" smtClean="0"/>
              <a:t>Policies somewhat different from Arches</a:t>
            </a:r>
          </a:p>
          <a:p>
            <a:pPr marL="342900" lvl="1" indent="-342900" eaLnBrk="1" hangingPunct="1">
              <a:buFontTx/>
              <a:buChar char="•"/>
            </a:pPr>
            <a:endParaRPr lang="en-US" dirty="0" smtClean="0"/>
          </a:p>
          <a:p>
            <a:pPr marL="342900" lvl="1" indent="-342900" eaLnBrk="1" hangingPunct="1">
              <a:buFontTx/>
              <a:buChar char="•"/>
            </a:pPr>
            <a:endParaRPr lang="en-US" dirty="0">
              <a:solidFill>
                <a:schemeClr val="hlink"/>
              </a:solidFill>
            </a:endParaRPr>
          </a:p>
        </p:txBody>
      </p:sp>
      <p:sp>
        <p:nvSpPr>
          <p:cNvPr id="2970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0D5306A7-7DBC-6D40-A4DB-9C7413F6B488}" type="datetime1">
              <a:rPr lang="en-US"/>
              <a:pPr/>
              <a:t>3/16/2011</a:t>
            </a:fld>
            <a:endParaRPr lang="en-US"/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http://www.chpc.utah.edu</a:t>
            </a:r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1033B146-2DF2-EB4D-8E7B-FCA503BEC067}" type="slidenum">
              <a:rPr lang="en-US"/>
              <a:pPr/>
              <a:t>8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153400" cy="609600"/>
          </a:xfrm>
        </p:spPr>
        <p:txBody>
          <a:bodyPr/>
          <a:lstStyle/>
          <a:p>
            <a:r>
              <a:rPr lang="en-US" dirty="0" smtClean="0"/>
              <a:t>Ember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446" y="1828800"/>
            <a:ext cx="2038908" cy="4419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5849-51F6-4C4C-AAF8-07A89877A2C8}" type="datetime1">
              <a:rPr lang="en-US" smtClean="0"/>
              <a:pPr/>
              <a:t>3/16/2011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http://www.chpc.utah.edu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22447915-5E49-6949-88C6-040B5AC0CE15}" type="slidenum">
              <a:rPr lang="en-US" smtClean="0"/>
              <a:pPr/>
              <a:t>9</a:t>
            </a:fld>
            <a:endParaRPr lang="en-US">
              <a:solidFill>
                <a:schemeClr val="tx1"/>
              </a:solidFill>
              <a:latin typeface="Times" pitchFamily="2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979039"/>
      </p:ext>
    </p:extLst>
  </p:cSld>
  <p:clrMapOvr>
    <a:masterClrMapping/>
  </p:clrMapOvr>
</p:sld>
</file>

<file path=ppt/theme/theme1.xml><?xml version="1.0" encoding="utf-8"?>
<a:theme xmlns:a="http://schemas.openxmlformats.org/drawingml/2006/main" name="Web Style Gray">
  <a:themeElements>
    <a:clrScheme name="">
      <a:dk1>
        <a:srgbClr val="545454"/>
      </a:dk1>
      <a:lt1>
        <a:srgbClr val="FFFFFF"/>
      </a:lt1>
      <a:dk2>
        <a:srgbClr val="545454"/>
      </a:dk2>
      <a:lt2>
        <a:srgbClr val="808080"/>
      </a:lt2>
      <a:accent1>
        <a:srgbClr val="DC9A4C"/>
      </a:accent1>
      <a:accent2>
        <a:srgbClr val="7F1603"/>
      </a:accent2>
      <a:accent3>
        <a:srgbClr val="FFFFFF"/>
      </a:accent3>
      <a:accent4>
        <a:srgbClr val="464646"/>
      </a:accent4>
      <a:accent5>
        <a:srgbClr val="EBCAB2"/>
      </a:accent5>
      <a:accent6>
        <a:srgbClr val="721302"/>
      </a:accent6>
      <a:hlink>
        <a:srgbClr val="687435"/>
      </a:hlink>
      <a:folHlink>
        <a:srgbClr val="677B85"/>
      </a:folHlink>
    </a:clrScheme>
    <a:fontScheme name="Blank Presentation">
      <a:majorFont>
        <a:latin typeface="Times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14674</TotalTime>
  <Words>1876</Words>
  <Application>Microsoft Office PowerPoint</Application>
  <PresentationFormat>On-screen Show (4:3)</PresentationFormat>
  <Paragraphs>461</Paragraphs>
  <Slides>37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Web Style Gray</vt:lpstr>
      <vt:lpstr>Overview of CHPC</vt:lpstr>
      <vt:lpstr>Overview</vt:lpstr>
      <vt:lpstr>CHPC Services</vt:lpstr>
      <vt:lpstr>Arches</vt:lpstr>
      <vt:lpstr>Arches continued</vt:lpstr>
      <vt:lpstr>Arches continued: </vt:lpstr>
      <vt:lpstr>Updraft</vt:lpstr>
      <vt:lpstr>Updraft continued</vt:lpstr>
      <vt:lpstr>Ember</vt:lpstr>
      <vt:lpstr>Ember continued</vt:lpstr>
      <vt:lpstr>PowerPoint Presentation</vt:lpstr>
      <vt:lpstr>Filesystems</vt:lpstr>
      <vt:lpstr>PowerPoint Presentation</vt:lpstr>
      <vt:lpstr>Filesystems</vt:lpstr>
      <vt:lpstr>Scratch Space – not backed up</vt:lpstr>
      <vt:lpstr>PowerPoint Presentation</vt:lpstr>
      <vt:lpstr>Getting an Account</vt:lpstr>
      <vt:lpstr>Logins</vt:lpstr>
      <vt:lpstr>Security Policies</vt:lpstr>
      <vt:lpstr>Security Policies</vt:lpstr>
      <vt:lpstr>Getting Started</vt:lpstr>
      <vt:lpstr>Environment</vt:lpstr>
      <vt:lpstr>Environment – cont. </vt:lpstr>
      <vt:lpstr>Batch System</vt:lpstr>
      <vt:lpstr>Torque</vt:lpstr>
      <vt:lpstr>Simple Batch Script</vt:lpstr>
      <vt:lpstr>Moab scheduler</vt:lpstr>
      <vt:lpstr>Moab cont.</vt:lpstr>
      <vt:lpstr>Batch Policies - Sanddunearch</vt:lpstr>
      <vt:lpstr>Batch Policies - Updraft</vt:lpstr>
      <vt:lpstr>Batch Policies - Ember</vt:lpstr>
      <vt:lpstr>Trouble Shooting </vt:lpstr>
      <vt:lpstr>Allocations</vt:lpstr>
      <vt:lpstr>Allocations cont.</vt:lpstr>
      <vt:lpstr>Allocations cont.</vt:lpstr>
      <vt:lpstr>Getting Help</vt:lpstr>
      <vt:lpstr>Upcoming Presentations</vt:lpstr>
    </vt:vector>
  </TitlesOfParts>
  <Company>University of Utah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CHPC</dc:title>
  <dc:creator>Julia D. Harrison</dc:creator>
  <cp:lastModifiedBy>Wim Robert Marie Cardoen</cp:lastModifiedBy>
  <cp:revision>281</cp:revision>
  <cp:lastPrinted>2009-09-10T16:21:29Z</cp:lastPrinted>
  <dcterms:created xsi:type="dcterms:W3CDTF">2009-09-09T14:21:18Z</dcterms:created>
  <dcterms:modified xsi:type="dcterms:W3CDTF">2011-03-17T14:49:16Z</dcterms:modified>
</cp:coreProperties>
</file>