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18" r:id="rId1"/>
  </p:sldMasterIdLst>
  <p:notesMasterIdLst>
    <p:notesMasterId r:id="rId67"/>
  </p:notesMasterIdLst>
  <p:handoutMasterIdLst>
    <p:handoutMasterId r:id="rId68"/>
  </p:handoutMasterIdLst>
  <p:sldIdLst>
    <p:sldId id="298" r:id="rId2"/>
    <p:sldId id="356" r:id="rId3"/>
    <p:sldId id="415" r:id="rId4"/>
    <p:sldId id="394" r:id="rId5"/>
    <p:sldId id="403" r:id="rId6"/>
    <p:sldId id="398" r:id="rId7"/>
    <p:sldId id="399" r:id="rId8"/>
    <p:sldId id="400" r:id="rId9"/>
    <p:sldId id="405" r:id="rId10"/>
    <p:sldId id="416" r:id="rId11"/>
    <p:sldId id="368" r:id="rId12"/>
    <p:sldId id="418" r:id="rId13"/>
    <p:sldId id="417" r:id="rId14"/>
    <p:sldId id="406" r:id="rId15"/>
    <p:sldId id="407" r:id="rId16"/>
    <p:sldId id="408" r:id="rId17"/>
    <p:sldId id="409" r:id="rId18"/>
    <p:sldId id="410" r:id="rId19"/>
    <p:sldId id="411" r:id="rId20"/>
    <p:sldId id="387" r:id="rId21"/>
    <p:sldId id="383" r:id="rId22"/>
    <p:sldId id="380" r:id="rId23"/>
    <p:sldId id="420" r:id="rId24"/>
    <p:sldId id="421" r:id="rId25"/>
    <p:sldId id="422" r:id="rId26"/>
    <p:sldId id="423" r:id="rId27"/>
    <p:sldId id="424" r:id="rId28"/>
    <p:sldId id="439" r:id="rId29"/>
    <p:sldId id="440" r:id="rId30"/>
    <p:sldId id="441" r:id="rId31"/>
    <p:sldId id="442" r:id="rId32"/>
    <p:sldId id="453" r:id="rId33"/>
    <p:sldId id="425" r:id="rId34"/>
    <p:sldId id="419" r:id="rId35"/>
    <p:sldId id="426" r:id="rId36"/>
    <p:sldId id="428" r:id="rId37"/>
    <p:sldId id="371" r:id="rId38"/>
    <p:sldId id="427" r:id="rId39"/>
    <p:sldId id="429" r:id="rId40"/>
    <p:sldId id="430" r:id="rId41"/>
    <p:sldId id="431" r:id="rId42"/>
    <p:sldId id="432" r:id="rId43"/>
    <p:sldId id="433" r:id="rId44"/>
    <p:sldId id="444" r:id="rId45"/>
    <p:sldId id="296" r:id="rId46"/>
    <p:sldId id="436" r:id="rId47"/>
    <p:sldId id="435" r:id="rId48"/>
    <p:sldId id="437" r:id="rId49"/>
    <p:sldId id="438" r:id="rId50"/>
    <p:sldId id="373" r:id="rId51"/>
    <p:sldId id="365" r:id="rId52"/>
    <p:sldId id="445" r:id="rId53"/>
    <p:sldId id="447" r:id="rId54"/>
    <p:sldId id="448" r:id="rId55"/>
    <p:sldId id="443" r:id="rId56"/>
    <p:sldId id="374" r:id="rId57"/>
    <p:sldId id="375" r:id="rId58"/>
    <p:sldId id="393" r:id="rId59"/>
    <p:sldId id="449" r:id="rId60"/>
    <p:sldId id="450" r:id="rId61"/>
    <p:sldId id="379" r:id="rId62"/>
    <p:sldId id="382" r:id="rId63"/>
    <p:sldId id="452" r:id="rId64"/>
    <p:sldId id="363" r:id="rId65"/>
    <p:sldId id="332" r:id="rId66"/>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2pPr>
    <a:lvl3pPr marL="9144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3pPr>
    <a:lvl4pPr marL="13716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4pPr>
    <a:lvl5pPr marL="18288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5pPr>
    <a:lvl6pPr marL="22860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6pPr>
    <a:lvl7pPr marL="27432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7pPr>
    <a:lvl8pPr marL="32004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8pPr>
    <a:lvl9pPr marL="36576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99"/>
    <a:srgbClr val="CC6633"/>
    <a:srgbClr val="7A2310"/>
    <a:srgbClr val="7D1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4" autoAdjust="0"/>
    <p:restoredTop sz="94752" autoAdjust="0"/>
  </p:normalViewPr>
  <p:slideViewPr>
    <p:cSldViewPr>
      <p:cViewPr varScale="1">
        <p:scale>
          <a:sx n="112" d="100"/>
          <a:sy n="112" d="100"/>
        </p:scale>
        <p:origin x="19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9219" name="Rectangle 3"/>
          <p:cNvSpPr>
            <a:spLocks noGrp="1" noChangeArrowheads="1"/>
          </p:cNvSpPr>
          <p:nvPr>
            <p:ph type="dt" sz="quarter"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62E2CED9-D5BD-3644-8475-2841E9D82073}" type="datetime1">
              <a:rPr lang="en-US" smtClean="0"/>
              <a:t>2/3/25</a:t>
            </a:fld>
            <a:endParaRPr lang="en-US"/>
          </a:p>
        </p:txBody>
      </p:sp>
      <p:sp>
        <p:nvSpPr>
          <p:cNvPr id="9220" name="Rectangle 4"/>
          <p:cNvSpPr>
            <a:spLocks noGrp="1" noChangeArrowheads="1"/>
          </p:cNvSpPr>
          <p:nvPr>
            <p:ph type="ftr" sz="quarter" idx="2"/>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9221" name="Rectangle 5"/>
          <p:cNvSpPr>
            <a:spLocks noGrp="1" noChangeArrowheads="1"/>
          </p:cNvSpPr>
          <p:nvPr>
            <p:ph type="sldNum" sz="quarter" idx="3"/>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78EFBCC7-8BF4-9A48-B009-E4CAB00FB0F4}" type="slidenum">
              <a:rPr lang="en-US"/>
              <a:pPr/>
              <a:t>‹#›</a:t>
            </a:fld>
            <a:endParaRPr lang="en-US"/>
          </a:p>
        </p:txBody>
      </p:sp>
    </p:spTree>
    <p:extLst>
      <p:ext uri="{BB962C8B-B14F-4D97-AF65-F5344CB8AC3E}">
        <p14:creationId xmlns:p14="http://schemas.microsoft.com/office/powerpoint/2010/main" val="321020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6147" name="Rectangle 3"/>
          <p:cNvSpPr>
            <a:spLocks noGrp="1" noChangeArrowheads="1"/>
          </p:cNvSpPr>
          <p:nvPr>
            <p:ph type="dt"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31221515-87E2-7C40-8A70-6FFA423A8160}" type="datetime1">
              <a:rPr lang="en-US" smtClean="0"/>
              <a:t>2/3/25</a:t>
            </a:fld>
            <a:endParaRPr lang="en-US"/>
          </a:p>
        </p:txBody>
      </p:sp>
      <p:sp>
        <p:nvSpPr>
          <p:cNvPr id="163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12271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6151" name="Rectangle 7"/>
          <p:cNvSpPr>
            <a:spLocks noGrp="1" noChangeArrowheads="1"/>
          </p:cNvSpPr>
          <p:nvPr>
            <p:ph type="sldNum" sz="quarter" idx="5"/>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AA3895A6-670A-7448-8EB0-8F0271884791}" type="slidenum">
              <a:rPr lang="en-US"/>
              <a:pPr/>
              <a:t>‹#›</a:t>
            </a:fld>
            <a:endParaRPr lang="en-US"/>
          </a:p>
        </p:txBody>
      </p:sp>
    </p:spTree>
    <p:extLst>
      <p:ext uri="{BB962C8B-B14F-4D97-AF65-F5344CB8AC3E}">
        <p14:creationId xmlns:p14="http://schemas.microsoft.com/office/powerpoint/2010/main" val="29991643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30206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The first thing you will need to fill out are the #SBATCH directives. Lets focus on the most important part – account and partition</a:t>
            </a:r>
          </a:p>
        </p:txBody>
      </p:sp>
    </p:spTree>
    <p:extLst>
      <p:ext uri="{BB962C8B-B14F-4D97-AF65-F5344CB8AC3E}">
        <p14:creationId xmlns:p14="http://schemas.microsoft.com/office/powerpoint/2010/main" val="279642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NOTE: are the first two commands useful to show?</a:t>
            </a:r>
          </a:p>
          <a:p>
            <a:pPr eaLnBrk="1" hangingPunct="1"/>
            <a:r>
              <a:rPr lang="en-US" dirty="0">
                <a:latin typeface="Times" pitchFamily="26" charset="0"/>
                <a:ea typeface="ＭＳ Ｐゴシック" pitchFamily="26" charset="-128"/>
                <a:cs typeface="ＭＳ Ｐゴシック" pitchFamily="26" charset="-128"/>
              </a:rPr>
              <a:t>First two commands are limited to the cluster you currently reside on</a:t>
            </a:r>
          </a:p>
          <a:p>
            <a:pPr eaLnBrk="1" hangingPunct="1"/>
            <a:r>
              <a:rPr lang="en-US" dirty="0">
                <a:latin typeface="Times" pitchFamily="26" charset="0"/>
                <a:ea typeface="ＭＳ Ｐゴシック" pitchFamily="26" charset="-128"/>
                <a:cs typeface="ＭＳ Ｐゴシック" pitchFamily="26" charset="-128"/>
              </a:rPr>
              <a:t>Here is how you can use the </a:t>
            </a:r>
            <a:r>
              <a:rPr lang="en-US" dirty="0" err="1">
                <a:latin typeface="Times" pitchFamily="26" charset="0"/>
                <a:ea typeface="ＭＳ Ｐゴシック" pitchFamily="26" charset="-128"/>
                <a:cs typeface="ＭＳ Ｐゴシック" pitchFamily="26" charset="-128"/>
              </a:rPr>
              <a:t>myallocation</a:t>
            </a:r>
            <a:r>
              <a:rPr lang="en-US" dirty="0">
                <a:latin typeface="Times" pitchFamily="26" charset="0"/>
                <a:ea typeface="ＭＳ Ｐゴシック" pitchFamily="26" charset="-128"/>
                <a:cs typeface="ＭＳ Ｐゴシック" pitchFamily="26" charset="-128"/>
              </a:rPr>
              <a:t> command</a:t>
            </a:r>
          </a:p>
        </p:txBody>
      </p:sp>
    </p:spTree>
    <p:extLst>
      <p:ext uri="{BB962C8B-B14F-4D97-AF65-F5344CB8AC3E}">
        <p14:creationId xmlns:p14="http://schemas.microsoft.com/office/powerpoint/2010/main" val="131782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account, and partition are information you will need to submit a SLURM job.</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13</a:t>
            </a:fld>
            <a:endParaRPr lang="en-US"/>
          </a:p>
        </p:txBody>
      </p:sp>
    </p:spTree>
    <p:extLst>
      <p:ext uri="{BB962C8B-B14F-4D97-AF65-F5344CB8AC3E}">
        <p14:creationId xmlns:p14="http://schemas.microsoft.com/office/powerpoint/2010/main" val="200657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Preemption sounds scary but isn’t something you should worry about. We will get back to preemption later.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14</a:t>
            </a:fld>
            <a:endParaRPr lang="en-US"/>
          </a:p>
        </p:txBody>
      </p:sp>
    </p:spTree>
    <p:extLst>
      <p:ext uri="{BB962C8B-B14F-4D97-AF65-F5344CB8AC3E}">
        <p14:creationId xmlns:p14="http://schemas.microsoft.com/office/powerpoint/2010/main" val="28045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15</a:t>
            </a:fld>
            <a:endParaRPr lang="en-US"/>
          </a:p>
        </p:txBody>
      </p:sp>
    </p:spTree>
    <p:extLst>
      <p:ext uri="{BB962C8B-B14F-4D97-AF65-F5344CB8AC3E}">
        <p14:creationId xmlns:p14="http://schemas.microsoft.com/office/powerpoint/2010/main" val="68307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16</a:t>
            </a:fld>
            <a:endParaRPr lang="en-US"/>
          </a:p>
        </p:txBody>
      </p:sp>
    </p:spTree>
    <p:extLst>
      <p:ext uri="{BB962C8B-B14F-4D97-AF65-F5344CB8AC3E}">
        <p14:creationId xmlns:p14="http://schemas.microsoft.com/office/powerpoint/2010/main" val="122014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17</a:t>
            </a:fld>
            <a:endParaRPr lang="en-US"/>
          </a:p>
        </p:txBody>
      </p:sp>
    </p:spTree>
    <p:extLst>
      <p:ext uri="{BB962C8B-B14F-4D97-AF65-F5344CB8AC3E}">
        <p14:creationId xmlns:p14="http://schemas.microsoft.com/office/powerpoint/2010/main" val="183257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preemption is discussed again – CHPC works in condominium-style, research groups can buy nodes, the CHPC manages said nodes, but if those nodes are sitting idle, others can use them. The research group that owns them has priority access, however.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18</a:t>
            </a:fld>
            <a:endParaRPr lang="en-US"/>
          </a:p>
        </p:txBody>
      </p:sp>
    </p:spTree>
    <p:extLst>
      <p:ext uri="{BB962C8B-B14F-4D97-AF65-F5344CB8AC3E}">
        <p14:creationId xmlns:p14="http://schemas.microsoft.com/office/powerpoint/2010/main" val="243095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AE49970-C3A3-5C4A-A56E-CAE3397E90B1}"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7641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extLst>
      <p:ext uri="{BB962C8B-B14F-4D97-AF65-F5344CB8AC3E}">
        <p14:creationId xmlns:p14="http://schemas.microsoft.com/office/powerpoint/2010/main" val="2772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898001E-D1C9-FC45-B022-1D6A937153D2}"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When to use owner/owner-guest partitions?</a:t>
            </a:r>
          </a:p>
        </p:txBody>
      </p:sp>
    </p:spTree>
    <p:extLst>
      <p:ext uri="{BB962C8B-B14F-4D97-AF65-F5344CB8AC3E}">
        <p14:creationId xmlns:p14="http://schemas.microsoft.com/office/powerpoint/2010/main" val="296284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75C1DB8-28DE-5A4F-B6D5-8CC525772AB8}"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188236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8011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15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08289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54438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5904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1069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0761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8589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14077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p:txBody>
      </p:sp>
    </p:spTree>
    <p:extLst>
      <p:ext uri="{BB962C8B-B14F-4D97-AF65-F5344CB8AC3E}">
        <p14:creationId xmlns:p14="http://schemas.microsoft.com/office/powerpoint/2010/main" val="303188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D7F6-E5D0-9632-B92A-92C719E0713C}"/>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D1BCA29E-28D4-9B54-E73D-58AD76406DFB}"/>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E895CC0A-B4B0-0CB0-F052-981F3F24F328}"/>
              </a:ext>
            </a:extLst>
          </p:cNvPr>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a:extLst>
              <a:ext uri="{FF2B5EF4-FFF2-40B4-BE49-F238E27FC236}">
                <a16:creationId xmlns:a16="http://schemas.microsoft.com/office/drawing/2014/main" id="{5FDA3485-174F-E4E5-2AF1-CEE9573E3B7A}"/>
              </a:ext>
            </a:extLst>
          </p:cNvPr>
          <p:cNvSpPr>
            <a:spLocks noGrp="1" noChangeArrowheads="1"/>
          </p:cNvSpPr>
          <p:nvPr>
            <p:ph type="sldNum" sz="quarter" idx="5"/>
          </p:nvPr>
        </p:nvSpPr>
        <p:spPr>
          <a:noFill/>
        </p:spPr>
        <p:txBody>
          <a:bodyPr/>
          <a:lstStyle/>
          <a:p>
            <a:fld id="{592D9234-6126-A744-9630-0322AA72A86E}" type="slidenum">
              <a:rPr lang="en-US"/>
              <a:pPr/>
              <a:t>31</a:t>
            </a:fld>
            <a:endParaRPr lang="en-US"/>
          </a:p>
        </p:txBody>
      </p:sp>
      <p:sp>
        <p:nvSpPr>
          <p:cNvPr id="19461" name="Rectangle 2">
            <a:extLst>
              <a:ext uri="{FF2B5EF4-FFF2-40B4-BE49-F238E27FC236}">
                <a16:creationId xmlns:a16="http://schemas.microsoft.com/office/drawing/2014/main" id="{E0B304FF-0206-A227-B88A-E5219DD26071}"/>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4863CBE6-C5A1-B44C-065E-5554F1237481}"/>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a:p>
            <a:r>
              <a:rPr lang="en-US" dirty="0">
                <a:solidFill>
                  <a:srgbClr val="000000"/>
                </a:solidFill>
                <a:effectLst/>
                <a:latin typeface="Menlo" panose="020B0609030804020204" pitchFamily="49" charset="0"/>
              </a:rPr>
              <a:t>#SBATCH --mail-type=FAIL,BEGIN,END</a:t>
            </a:r>
          </a:p>
          <a:p>
            <a:r>
              <a:rPr lang="en-US" dirty="0">
                <a:solidFill>
                  <a:srgbClr val="000000"/>
                </a:solidFill>
                <a:effectLst/>
                <a:latin typeface="Menlo" panose="020B0609030804020204" pitchFamily="49" charset="0"/>
              </a:rPr>
              <a:t>#SBATCH --mail-user=</a:t>
            </a:r>
            <a:r>
              <a:rPr lang="en-US" dirty="0" err="1">
                <a:solidFill>
                  <a:srgbClr val="000000"/>
                </a:solidFill>
                <a:effectLst/>
                <a:latin typeface="Menlo" panose="020B0609030804020204" pitchFamily="49" charset="0"/>
              </a:rPr>
              <a:t>ashley.dederich@usu.edu</a:t>
            </a:r>
            <a:endParaRPr lang="en-US" dirty="0">
              <a:solidFill>
                <a:srgbClr val="000000"/>
              </a:solidFill>
              <a:effectLst/>
              <a:latin typeface="Menlo" panose="020B0609030804020204" pitchFamily="49" charset="0"/>
            </a:endParaRPr>
          </a:p>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1459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22910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extLst>
      <p:ext uri="{BB962C8B-B14F-4D97-AF65-F5344CB8AC3E}">
        <p14:creationId xmlns:p14="http://schemas.microsoft.com/office/powerpoint/2010/main" val="1035767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storage systems here</a:t>
            </a:r>
          </a:p>
          <a:p>
            <a:r>
              <a:rPr lang="en-US" dirty="0"/>
              <a:t>We recommend using scratch when running your job</a:t>
            </a:r>
          </a:p>
          <a:p>
            <a:r>
              <a:rPr lang="en-US" dirty="0"/>
              <a:t>Here is how you can go about doing that</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2/3/25</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34</a:t>
            </a:fld>
            <a:endParaRPr lang="en-US"/>
          </a:p>
        </p:txBody>
      </p:sp>
    </p:spTree>
    <p:extLst>
      <p:ext uri="{BB962C8B-B14F-4D97-AF65-F5344CB8AC3E}">
        <p14:creationId xmlns:p14="http://schemas.microsoft.com/office/powerpoint/2010/main" val="351684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07139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9EA1-35E9-911A-8815-FF06C7A85F5E}"/>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C8A4EF-CB3B-5C02-45B1-FF130F92C7D3}"/>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12EBEFFC-F4E9-801D-2320-933C0B816EC7}"/>
              </a:ext>
            </a:extLst>
          </p:cNvPr>
          <p:cNvSpPr>
            <a:spLocks noGrp="1" noChangeArrowheads="1"/>
          </p:cNvSpPr>
          <p:nvPr>
            <p:ph type="dt" sz="quarter" idx="1"/>
          </p:nvPr>
        </p:nvSpPr>
        <p:spPr>
          <a:noFill/>
        </p:spPr>
        <p:txBody>
          <a:bodyPr/>
          <a:lstStyle/>
          <a:p>
            <a:fld id="{731A72B3-DD96-E04B-8B14-D43AA4AE89BB}" type="datetime1">
              <a:rPr lang="en-US" smtClean="0"/>
              <a:t>2/3/25</a:t>
            </a:fld>
            <a:endParaRPr lang="en-US"/>
          </a:p>
        </p:txBody>
      </p:sp>
      <p:sp>
        <p:nvSpPr>
          <p:cNvPr id="19460" name="Rectangle 7">
            <a:extLst>
              <a:ext uri="{FF2B5EF4-FFF2-40B4-BE49-F238E27FC236}">
                <a16:creationId xmlns:a16="http://schemas.microsoft.com/office/drawing/2014/main" id="{C73D2A7A-AF8A-D0D3-3E71-55CE52379C33}"/>
              </a:ext>
            </a:extLst>
          </p:cNvPr>
          <p:cNvSpPr>
            <a:spLocks noGrp="1" noChangeArrowheads="1"/>
          </p:cNvSpPr>
          <p:nvPr>
            <p:ph type="sldNum" sz="quarter" idx="5"/>
          </p:nvPr>
        </p:nvSpPr>
        <p:spPr>
          <a:noFill/>
        </p:spPr>
        <p:txBody>
          <a:bodyPr/>
          <a:lstStyle/>
          <a:p>
            <a:fld id="{592D9234-6126-A744-9630-0322AA72A86E}" type="slidenum">
              <a:rPr lang="en-US"/>
              <a:pPr/>
              <a:t>36</a:t>
            </a:fld>
            <a:endParaRPr lang="en-US"/>
          </a:p>
        </p:txBody>
      </p:sp>
      <p:sp>
        <p:nvSpPr>
          <p:cNvPr id="19461" name="Rectangle 2">
            <a:extLst>
              <a:ext uri="{FF2B5EF4-FFF2-40B4-BE49-F238E27FC236}">
                <a16:creationId xmlns:a16="http://schemas.microsoft.com/office/drawing/2014/main" id="{8E012176-27E3-1C89-7D8E-3F14BA2950D9}"/>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7A1BB90-8182-92BE-6CF1-E428B21965BF}"/>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SLURM sets environmental variables for us that we can call in our script, including $SLURM_JOB_ID</a:t>
            </a:r>
          </a:p>
          <a:p>
            <a:pPr eaLnBrk="1" hangingPunct="1"/>
            <a:r>
              <a:rPr lang="en-US" dirty="0">
                <a:latin typeface="Times" pitchFamily="26" charset="0"/>
                <a:ea typeface="ＭＳ Ｐゴシック" pitchFamily="26" charset="-128"/>
                <a:cs typeface="ＭＳ Ｐゴシック" pitchFamily="26" charset="-128"/>
              </a:rPr>
              <a:t>There is a whole bunch of different vars that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sets, you can see a complete list at this link, available in the pdf of these slides.</a:t>
            </a:r>
          </a:p>
          <a:p>
            <a:pPr eaLnBrk="1" hangingPunct="1"/>
            <a:r>
              <a:rPr lang="en-US" dirty="0">
                <a:latin typeface="Times" pitchFamily="26" charset="0"/>
                <a:ea typeface="ＭＳ Ｐゴシック" pitchFamily="26" charset="-128"/>
                <a:cs typeface="ＭＳ Ｐゴシック" pitchFamily="26" charset="-128"/>
              </a:rPr>
              <a:t>Back to our regularly scheduled programming</a:t>
            </a:r>
          </a:p>
        </p:txBody>
      </p:sp>
    </p:spTree>
    <p:extLst>
      <p:ext uri="{BB962C8B-B14F-4D97-AF65-F5344CB8AC3E}">
        <p14:creationId xmlns:p14="http://schemas.microsoft.com/office/powerpoint/2010/main" val="3522455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1448375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6040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Load the desired modules into your environment so that the computer can recognize the commands you are giving it</a:t>
            </a:r>
          </a:p>
        </p:txBody>
      </p:sp>
    </p:spTree>
    <p:extLst>
      <p:ext uri="{BB962C8B-B14F-4D97-AF65-F5344CB8AC3E}">
        <p14:creationId xmlns:p14="http://schemas.microsoft.com/office/powerpoint/2010/main" val="330437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a:t>
            </a:fld>
            <a:endParaRPr lang="en-US"/>
          </a:p>
        </p:txBody>
      </p:sp>
    </p:spTree>
    <p:extLst>
      <p:ext uri="{BB962C8B-B14F-4D97-AF65-F5344CB8AC3E}">
        <p14:creationId xmlns:p14="http://schemas.microsoft.com/office/powerpoint/2010/main" val="130879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919536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Finally, you clean up after yourself.</a:t>
            </a:r>
          </a:p>
          <a:p>
            <a:pPr eaLnBrk="1" hangingPunct="1"/>
            <a:r>
              <a:rPr lang="en-US" dirty="0">
                <a:latin typeface="Times" pitchFamily="26" charset="0"/>
                <a:ea typeface="ＭＳ Ｐゴシック" pitchFamily="26" charset="-128"/>
                <a:cs typeface="ＭＳ Ｐゴシック" pitchFamily="26" charset="-128"/>
              </a:rPr>
              <a:t>Removing $SCRDIR is the most important part, because the scratch directories (vast and nfs1) frequently fill up and we have to remind users to clean up those directories.</a:t>
            </a:r>
          </a:p>
        </p:txBody>
      </p:sp>
    </p:spTree>
    <p:extLst>
      <p:ext uri="{BB962C8B-B14F-4D97-AF65-F5344CB8AC3E}">
        <p14:creationId xmlns:p14="http://schemas.microsoft.com/office/powerpoint/2010/main" val="2445748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And there you have it! You have a whole SLURM script.</a:t>
            </a:r>
          </a:p>
        </p:txBody>
      </p:sp>
    </p:spTree>
    <p:extLst>
      <p:ext uri="{BB962C8B-B14F-4D97-AF65-F5344CB8AC3E}">
        <p14:creationId xmlns:p14="http://schemas.microsoft.com/office/powerpoint/2010/main" val="764859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extLst>
      <p:ext uri="{BB962C8B-B14F-4D97-AF65-F5344CB8AC3E}">
        <p14:creationId xmlns:p14="http://schemas.microsoft.com/office/powerpoint/2010/main" val="2165229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sbatch</a:t>
            </a:r>
            <a:r>
              <a:rPr lang="en-US" dirty="0"/>
              <a:t> is the command to use. If your #SBATCH directives have no errors, you will see a message pop up that looks like this…</a:t>
            </a:r>
          </a:p>
          <a:p>
            <a:r>
              <a:rPr lang="en-US" dirty="0"/>
              <a:t>This is the SLURM job id</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44</a:t>
            </a:fld>
            <a:endParaRPr lang="en-US"/>
          </a:p>
        </p:txBody>
      </p:sp>
    </p:spTree>
    <p:extLst>
      <p:ext uri="{BB962C8B-B14F-4D97-AF65-F5344CB8AC3E}">
        <p14:creationId xmlns:p14="http://schemas.microsoft.com/office/powerpoint/2010/main" val="4290205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45</a:t>
            </a:fld>
            <a:endParaRPr lang="en-US"/>
          </a:p>
        </p:txBody>
      </p:sp>
    </p:spTree>
    <p:extLst>
      <p:ext uri="{BB962C8B-B14F-4D97-AF65-F5344CB8AC3E}">
        <p14:creationId xmlns:p14="http://schemas.microsoft.com/office/powerpoint/2010/main" val="2911333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46</a:t>
            </a:fld>
            <a:endParaRPr lang="en-US"/>
          </a:p>
        </p:txBody>
      </p:sp>
    </p:spTree>
    <p:extLst>
      <p:ext uri="{BB962C8B-B14F-4D97-AF65-F5344CB8AC3E}">
        <p14:creationId xmlns:p14="http://schemas.microsoft.com/office/powerpoint/2010/main" val="1496455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a:t>
            </a:r>
            <a:r>
              <a:rPr lang="en-US" dirty="0" err="1"/>
              <a:t>sinfo</a:t>
            </a:r>
            <a:r>
              <a:rPr lang="en-US" dirty="0"/>
              <a:t> –help, </a:t>
            </a:r>
            <a:r>
              <a:rPr lang="en-US" dirty="0" err="1"/>
              <a:t>sinfo</a:t>
            </a:r>
            <a:r>
              <a:rPr lang="en-US" dirty="0"/>
              <a:t> –p </a:t>
            </a:r>
            <a:r>
              <a:rPr lang="en-US" dirty="0" err="1"/>
              <a:t>notchpeak</a:t>
            </a:r>
            <a:r>
              <a:rPr lang="en-US" dirty="0"/>
              <a:t>-guest, </a:t>
            </a:r>
            <a:r>
              <a:rPr lang="en-US" dirty="0" err="1"/>
              <a:t>sinfo</a:t>
            </a:r>
            <a:r>
              <a:rPr lang="en-US" dirty="0"/>
              <a:t> -N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47</a:t>
            </a:fld>
            <a:endParaRPr lang="en-US"/>
          </a:p>
        </p:txBody>
      </p:sp>
    </p:spTree>
    <p:extLst>
      <p:ext uri="{BB962C8B-B14F-4D97-AF65-F5344CB8AC3E}">
        <p14:creationId xmlns:p14="http://schemas.microsoft.com/office/powerpoint/2010/main" val="2078102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48</a:t>
            </a:fld>
            <a:endParaRPr lang="en-US"/>
          </a:p>
        </p:txBody>
      </p:sp>
    </p:spTree>
    <p:extLst>
      <p:ext uri="{BB962C8B-B14F-4D97-AF65-F5344CB8AC3E}">
        <p14:creationId xmlns:p14="http://schemas.microsoft.com/office/powerpoint/2010/main" val="1549825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1097B111-7FCE-E042-A893-0D27CCF44D43}"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49</a:t>
            </a:fld>
            <a:endParaRPr lang="en-US"/>
          </a:p>
        </p:txBody>
      </p:sp>
    </p:spTree>
    <p:extLst>
      <p:ext uri="{BB962C8B-B14F-4D97-AF65-F5344CB8AC3E}">
        <p14:creationId xmlns:p14="http://schemas.microsoft.com/office/powerpoint/2010/main" val="88532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5</a:t>
            </a:fld>
            <a:endParaRPr lang="en-US"/>
          </a:p>
        </p:txBody>
      </p:sp>
    </p:spTree>
    <p:extLst>
      <p:ext uri="{BB962C8B-B14F-4D97-AF65-F5344CB8AC3E}">
        <p14:creationId xmlns:p14="http://schemas.microsoft.com/office/powerpoint/2010/main" val="3637633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554425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22554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026922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613164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extLst>
      <p:ext uri="{BB962C8B-B14F-4D97-AF65-F5344CB8AC3E}">
        <p14:creationId xmlns:p14="http://schemas.microsoft.com/office/powerpoint/2010/main" val="1517688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EADA5F2-4B75-B848-AC6A-3BE2594695AF}"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2376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09DE289-74A0-584B-81B2-FA8F3DDBCCC1}"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062237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50AE-E647-36AC-B905-DD881F4DBF0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3AE198-E530-84B1-D9C1-20661F2B6D4E}"/>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32B6D96A-0979-384C-52C9-4A638D2E73BF}"/>
              </a:ext>
            </a:extLst>
          </p:cNvPr>
          <p:cNvSpPr>
            <a:spLocks noGrp="1" noChangeArrowheads="1"/>
          </p:cNvSpPr>
          <p:nvPr>
            <p:ph type="dt" sz="quarter" idx="1"/>
          </p:nvPr>
        </p:nvSpPr>
        <p:spPr>
          <a:noFill/>
        </p:spPr>
        <p:txBody>
          <a:bodyPr/>
          <a:lstStyle/>
          <a:p>
            <a:fld id="{6368751F-E832-3449-A267-36E781ADD1EE}" type="datetime1">
              <a:rPr lang="en-US" smtClean="0"/>
              <a:t>2/3/25</a:t>
            </a:fld>
            <a:endParaRPr lang="en-US"/>
          </a:p>
        </p:txBody>
      </p:sp>
      <p:sp>
        <p:nvSpPr>
          <p:cNvPr id="19460" name="Rectangle 7">
            <a:extLst>
              <a:ext uri="{FF2B5EF4-FFF2-40B4-BE49-F238E27FC236}">
                <a16:creationId xmlns:a16="http://schemas.microsoft.com/office/drawing/2014/main" id="{841D7D95-2B5E-AC84-771B-EBA96F7F98AA}"/>
              </a:ext>
            </a:extLst>
          </p:cNvPr>
          <p:cNvSpPr>
            <a:spLocks noGrp="1" noChangeArrowheads="1"/>
          </p:cNvSpPr>
          <p:nvPr>
            <p:ph type="sldNum" sz="quarter" idx="5"/>
          </p:nvPr>
        </p:nvSpPr>
        <p:spPr>
          <a:noFill/>
        </p:spPr>
        <p:txBody>
          <a:bodyPr/>
          <a:lstStyle/>
          <a:p>
            <a:fld id="{592D9234-6126-A744-9630-0322AA72A86E}" type="slidenum">
              <a:rPr lang="en-US"/>
              <a:pPr/>
              <a:t>57</a:t>
            </a:fld>
            <a:endParaRPr lang="en-US"/>
          </a:p>
        </p:txBody>
      </p:sp>
      <p:sp>
        <p:nvSpPr>
          <p:cNvPr id="19461" name="Rectangle 2">
            <a:extLst>
              <a:ext uri="{FF2B5EF4-FFF2-40B4-BE49-F238E27FC236}">
                <a16:creationId xmlns:a16="http://schemas.microsoft.com/office/drawing/2014/main" id="{7C3D9A3E-20C4-E549-5A6D-413E3DD1358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C998C36-76C9-E2DB-8DB4-D686D3E77A08}"/>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842834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extLst>
      <p:ext uri="{BB962C8B-B14F-4D97-AF65-F5344CB8AC3E}">
        <p14:creationId xmlns:p14="http://schemas.microsoft.com/office/powerpoint/2010/main" val="3584836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6069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2/3/25</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6</a:t>
            </a:fld>
            <a:endParaRPr lang="en-US"/>
          </a:p>
        </p:txBody>
      </p:sp>
    </p:spTree>
    <p:extLst>
      <p:ext uri="{BB962C8B-B14F-4D97-AF65-F5344CB8AC3E}">
        <p14:creationId xmlns:p14="http://schemas.microsoft.com/office/powerpoint/2010/main" val="412812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29879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useful for checking if you need to update memory, </a:t>
            </a:r>
            <a:r>
              <a:rPr lang="en-US" dirty="0" err="1">
                <a:latin typeface="Times" pitchFamily="26" charset="0"/>
                <a:ea typeface="ＭＳ Ｐゴシック" pitchFamily="26" charset="-128"/>
                <a:cs typeface="ＭＳ Ｐゴシック" pitchFamily="26" charset="-128"/>
              </a:rPr>
              <a:t>cpu</a:t>
            </a:r>
            <a:r>
              <a:rPr lang="en-US" dirty="0">
                <a:latin typeface="Times" pitchFamily="26" charset="0"/>
                <a:ea typeface="ＭＳ Ｐゴシック" pitchFamily="26" charset="-128"/>
                <a:cs typeface="ＭＳ Ｐゴシック" pitchFamily="26" charset="-128"/>
              </a:rPr>
              <a:t>, or node counts for a job – if you are using too many resources, it counts against your allocation and potential for longer wait times in cue</a:t>
            </a:r>
          </a:p>
        </p:txBody>
      </p:sp>
    </p:spTree>
    <p:extLst>
      <p:ext uri="{BB962C8B-B14F-4D97-AF65-F5344CB8AC3E}">
        <p14:creationId xmlns:p14="http://schemas.microsoft.com/office/powerpoint/2010/main" val="12968659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Multiple ways you can check job performance</a:t>
            </a:r>
          </a:p>
        </p:txBody>
      </p:sp>
    </p:spTree>
    <p:extLst>
      <p:ext uri="{BB962C8B-B14F-4D97-AF65-F5344CB8AC3E}">
        <p14:creationId xmlns:p14="http://schemas.microsoft.com/office/powerpoint/2010/main" val="3014112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63FD9185-AD24-9B42-A0B5-54F9817CCCB7}" type="datetime1">
              <a:rPr lang="en-US" smtClean="0"/>
              <a:t>2/3/25</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12544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t>http://www.chpc.utah.edu</a:t>
            </a:r>
          </a:p>
        </p:txBody>
      </p:sp>
      <p:sp>
        <p:nvSpPr>
          <p:cNvPr id="43011" name="Rectangle 3"/>
          <p:cNvSpPr>
            <a:spLocks noGrp="1" noChangeArrowheads="1"/>
          </p:cNvSpPr>
          <p:nvPr>
            <p:ph type="dt" sz="quarter" idx="1"/>
          </p:nvPr>
        </p:nvSpPr>
        <p:spPr>
          <a:noFill/>
        </p:spPr>
        <p:txBody>
          <a:bodyPr/>
          <a:lstStyle/>
          <a:p>
            <a:fld id="{FCD69FAF-FB69-C34E-8B9C-EFFFE36E46A2}" type="datetime1">
              <a:rPr lang="en-US" smtClean="0"/>
              <a:t>2/3/25</a:t>
            </a:fld>
            <a:endParaRPr lang="en-US"/>
          </a:p>
        </p:txBody>
      </p:sp>
      <p:sp>
        <p:nvSpPr>
          <p:cNvPr id="43012" name="Rectangle 7"/>
          <p:cNvSpPr>
            <a:spLocks noGrp="1" noChangeArrowheads="1"/>
          </p:cNvSpPr>
          <p:nvPr>
            <p:ph type="sldNum" sz="quarter" idx="5"/>
          </p:nvPr>
        </p:nvSpPr>
        <p:spPr>
          <a:noFill/>
        </p:spPr>
        <p:txBody>
          <a:bodyPr/>
          <a:lstStyle/>
          <a:p>
            <a:fld id="{1C82E5BE-70E8-8441-A6F4-873B0B87C89F}" type="slidenum">
              <a:rPr lang="en-US"/>
              <a:pPr/>
              <a:t>64</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1863" y="4403725"/>
            <a:ext cx="5121275" cy="512763"/>
          </a:xfrm>
          <a:noFill/>
          <a:ln/>
        </p:spPr>
        <p:txBody>
          <a:bodyPr/>
          <a:lstStyle/>
          <a:p>
            <a:pPr eaLnBrk="1" hangingPunct="1"/>
            <a:r>
              <a:rPr lang="en-US" dirty="0">
                <a:latin typeface="Times" pitchFamily="26" charset="0"/>
                <a:ea typeface="ＭＳ Ｐゴシック" pitchFamily="26" charset="-128"/>
                <a:cs typeface="ＭＳ Ｐゴシック" pitchFamily="26" charset="-128"/>
              </a:rPr>
              <a:t>Will be changing to web maintenance.</a:t>
            </a:r>
          </a:p>
          <a:p>
            <a:pPr eaLnBrk="1" hangingPunct="1"/>
            <a:r>
              <a:rPr lang="en-US" dirty="0">
                <a:latin typeface="Times" pitchFamily="26" charset="0"/>
                <a:ea typeface="ＭＳ Ｐゴシック" pitchFamily="26" charset="-128"/>
                <a:cs typeface="ＭＳ Ｐゴシック" pitchFamily="26"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about asking SLURM to submit a job for us?</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2/3/25</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7</a:t>
            </a:fld>
            <a:endParaRPr lang="en-US"/>
          </a:p>
        </p:txBody>
      </p:sp>
    </p:spTree>
    <p:extLst>
      <p:ext uri="{BB962C8B-B14F-4D97-AF65-F5344CB8AC3E}">
        <p14:creationId xmlns:p14="http://schemas.microsoft.com/office/powerpoint/2010/main" val="39317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2/3/25</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8</a:t>
            </a:fld>
            <a:endParaRPr lang="en-US"/>
          </a:p>
        </p:txBody>
      </p:sp>
    </p:spTree>
    <p:extLst>
      <p:ext uri="{BB962C8B-B14F-4D97-AF65-F5344CB8AC3E}">
        <p14:creationId xmlns:p14="http://schemas.microsoft.com/office/powerpoint/2010/main" val="3873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2/3/25</a:t>
            </a:fld>
            <a:endParaRPr dirty="0"/>
          </a:p>
        </p:txBody>
      </p:sp>
    </p:spTree>
    <p:extLst>
      <p:ext uri="{BB962C8B-B14F-4D97-AF65-F5344CB8AC3E}">
        <p14:creationId xmlns:p14="http://schemas.microsoft.com/office/powerpoint/2010/main" val="134725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Web-Gray-Style-title"/>
          <p:cNvPicPr>
            <a:picLocks noChangeAspect="1" noChangeArrowheads="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5" name="Text Box 16"/>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a:t>
            </a:r>
          </a:p>
        </p:txBody>
      </p:sp>
      <p:sp>
        <p:nvSpPr>
          <p:cNvPr id="7171" name="Rectangle 3"/>
          <p:cNvSpPr>
            <a:spLocks noGrp="1" noChangeArrowheads="1"/>
          </p:cNvSpPr>
          <p:nvPr>
            <p:ph type="ctrTitle"/>
          </p:nvPr>
        </p:nvSpPr>
        <p:spPr>
          <a:xfrm>
            <a:off x="685800" y="2286000"/>
            <a:ext cx="7772400" cy="1143000"/>
          </a:xfrm>
        </p:spPr>
        <p:txBody>
          <a:bodyPr/>
          <a:lstStyle>
            <a:lvl1pPr algn="ctr">
              <a:defRPr>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22098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a:xfrm>
            <a:off x="685800" y="6477000"/>
            <a:ext cx="1905000" cy="228600"/>
          </a:xfrm>
        </p:spPr>
        <p:txBody>
          <a:bodyPr/>
          <a:lstStyle>
            <a:lvl1pPr>
              <a:defRPr/>
            </a:lvl1pPr>
          </a:lstStyle>
          <a:p>
            <a:fld id="{55D5EE7A-2F0B-F045-A3C5-943ACEC06F73}" type="datetime1">
              <a:rPr lang="en-US" smtClean="0"/>
              <a:t>2/3/25</a:t>
            </a:fld>
            <a:endParaRPr lang="en-US"/>
          </a:p>
        </p:txBody>
      </p:sp>
      <p:sp>
        <p:nvSpPr>
          <p:cNvPr id="7" name="Rectangle 6"/>
          <p:cNvSpPr>
            <a:spLocks noGrp="1" noChangeArrowheads="1"/>
          </p:cNvSpPr>
          <p:nvPr>
            <p:ph type="ftr" sz="quarter" idx="11"/>
          </p:nvPr>
        </p:nvSpPr>
        <p:spPr>
          <a:xfrm>
            <a:off x="3124200" y="6477000"/>
            <a:ext cx="2895600" cy="228600"/>
          </a:xfrm>
        </p:spPr>
        <p:txBody>
          <a:bodyPr/>
          <a:lstStyle>
            <a:lvl1pPr>
              <a:defRPr/>
            </a:lvl1pPr>
          </a:lstStyle>
          <a:p>
            <a:r>
              <a:rPr lang="en-US"/>
              <a:t>http://www.chpc.utah.edu</a:t>
            </a:r>
          </a:p>
        </p:txBody>
      </p:sp>
      <p:sp>
        <p:nvSpPr>
          <p:cNvPr id="8" name="Rectangle 7"/>
          <p:cNvSpPr>
            <a:spLocks noGrp="1" noChangeArrowheads="1"/>
          </p:cNvSpPr>
          <p:nvPr>
            <p:ph type="sldNum" sz="quarter" idx="12"/>
          </p:nvPr>
        </p:nvSpPr>
        <p:spPr>
          <a:xfrm>
            <a:off x="6553200" y="6477000"/>
            <a:ext cx="1905000" cy="228600"/>
          </a:xfrm>
        </p:spPr>
        <p:txBody>
          <a:bodyPr/>
          <a:lstStyle>
            <a:lvl1pPr>
              <a:defRPr/>
            </a:lvl1pPr>
          </a:lstStyle>
          <a:p>
            <a:r>
              <a:rPr lang="en-US"/>
              <a:t>Slide </a:t>
            </a:r>
            <a:fld id="{AB6857DE-E482-664B-9DAF-74BD27A9380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085B8D5C-F4EF-B649-B365-9A4DB83B2496}" type="datetime1">
              <a:rPr lang="en-US" smtClean="0"/>
              <a:t>2/3/25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B6CA9314-EE0B-3B48-A076-6A12237D2552}"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3DA9B093-FC82-AE41-AF04-D2D7DA79C7A2}" type="datetime1">
              <a:rPr lang="en-US" smtClean="0"/>
              <a:t>2/3/25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0220D8AB-4353-1741-89AD-A6B6081117C4}"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8DF81612-102D-4C42-A0F0-339BF18A2360}" type="datetime1">
              <a:rPr lang="en-US" smtClean="0"/>
              <a:t>2/3/25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22447915-5E49-6949-88C6-040B5AC0CE1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fld id="{3E98D671-C5DA-AF46-84EF-749DA99440AB}" type="datetime1">
              <a:rPr lang="en-US" smtClean="0"/>
              <a:t>2/3/25</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DF1DACF8-B80E-5049-AB6E-B944CC92636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95C48D57-3857-6F44-9A5B-F3531645B419}" type="datetime1">
              <a:rPr lang="en-US" smtClean="0"/>
              <a:t>2/3/25</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9038CFEA-FD42-FB4E-B1CF-7DA26AB4FF2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D7B5D516-3E61-FC47-B3EE-AEB5B493CC2D}" type="datetime1">
              <a:rPr lang="en-US" smtClean="0"/>
              <a:t>2/3/25</a:t>
            </a:fld>
            <a:endParaRPr lang="en-US"/>
          </a:p>
        </p:txBody>
      </p:sp>
      <p:sp>
        <p:nvSpPr>
          <p:cNvPr id="8" name="Rectangle 5"/>
          <p:cNvSpPr>
            <a:spLocks noGrp="1" noChangeArrowheads="1"/>
          </p:cNvSpPr>
          <p:nvPr>
            <p:ph type="ftr" sz="quarter" idx="11"/>
          </p:nvPr>
        </p:nvSpPr>
        <p:spPr/>
        <p:txBody>
          <a:bodyPr/>
          <a:lstStyle>
            <a:lvl1pPr>
              <a:defRPr/>
            </a:lvl1pPr>
          </a:lstStyle>
          <a:p>
            <a:r>
              <a:rPr lang="en-US"/>
              <a:t>http://www.chpc.utah.edu</a:t>
            </a:r>
          </a:p>
        </p:txBody>
      </p:sp>
      <p:sp>
        <p:nvSpPr>
          <p:cNvPr id="9" name="Rectangle 6"/>
          <p:cNvSpPr>
            <a:spLocks noGrp="1" noChangeArrowheads="1"/>
          </p:cNvSpPr>
          <p:nvPr>
            <p:ph type="sldNum" sz="quarter" idx="12"/>
          </p:nvPr>
        </p:nvSpPr>
        <p:spPr/>
        <p:txBody>
          <a:bodyPr/>
          <a:lstStyle>
            <a:lvl1pPr>
              <a:defRPr/>
            </a:lvl1pPr>
          </a:lstStyle>
          <a:p>
            <a:r>
              <a:rPr lang="en-US"/>
              <a:t>Slide </a:t>
            </a:r>
            <a:fld id="{13691FDC-7B41-3441-87BD-AB307C5D931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5E645A94-515A-494B-8459-6B733D537A01}" type="datetime1">
              <a:rPr lang="en-US" smtClean="0"/>
              <a:t>2/3/25</a:t>
            </a:fld>
            <a:endParaRPr lang="en-US"/>
          </a:p>
        </p:txBody>
      </p:sp>
      <p:sp>
        <p:nvSpPr>
          <p:cNvPr id="4" name="Rectangle 5"/>
          <p:cNvSpPr>
            <a:spLocks noGrp="1" noChangeArrowheads="1"/>
          </p:cNvSpPr>
          <p:nvPr>
            <p:ph type="ftr" sz="quarter" idx="11"/>
          </p:nvPr>
        </p:nvSpPr>
        <p:spPr/>
        <p:txBody>
          <a:bodyPr/>
          <a:lstStyle>
            <a:lvl1pPr>
              <a:defRPr/>
            </a:lvl1pPr>
          </a:lstStyle>
          <a:p>
            <a:r>
              <a:rPr lang="en-US"/>
              <a:t>http://www.chpc.utah.edu</a:t>
            </a:r>
          </a:p>
        </p:txBody>
      </p:sp>
      <p:sp>
        <p:nvSpPr>
          <p:cNvPr id="5" name="Rectangle 6"/>
          <p:cNvSpPr>
            <a:spLocks noGrp="1" noChangeArrowheads="1"/>
          </p:cNvSpPr>
          <p:nvPr>
            <p:ph type="sldNum" sz="quarter" idx="12"/>
          </p:nvPr>
        </p:nvSpPr>
        <p:spPr/>
        <p:txBody>
          <a:bodyPr/>
          <a:lstStyle>
            <a:lvl1pPr>
              <a:defRPr/>
            </a:lvl1pPr>
          </a:lstStyle>
          <a:p>
            <a:r>
              <a:rPr lang="en-US"/>
              <a:t>Slide </a:t>
            </a:r>
            <a:fld id="{2253B3E3-4F5E-F04E-8EC9-D072D427100A}"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0B3524A-7318-A944-BA8D-F1BF3E5C8B6D}" type="datetime1">
              <a:rPr lang="en-US" smtClean="0"/>
              <a:t>2/3/25</a:t>
            </a:fld>
            <a:endParaRPr lang="en-US"/>
          </a:p>
        </p:txBody>
      </p:sp>
      <p:sp>
        <p:nvSpPr>
          <p:cNvPr id="3" name="Rectangle 5"/>
          <p:cNvSpPr>
            <a:spLocks noGrp="1" noChangeArrowheads="1"/>
          </p:cNvSpPr>
          <p:nvPr>
            <p:ph type="ftr" sz="quarter" idx="11"/>
          </p:nvPr>
        </p:nvSpPr>
        <p:spPr/>
        <p:txBody>
          <a:bodyPr/>
          <a:lstStyle>
            <a:lvl1pPr>
              <a:defRPr/>
            </a:lvl1pPr>
          </a:lstStyle>
          <a:p>
            <a:r>
              <a:rPr lang="en-US"/>
              <a:t>http://www.chpc.utah.edu</a:t>
            </a:r>
          </a:p>
        </p:txBody>
      </p:sp>
      <p:sp>
        <p:nvSpPr>
          <p:cNvPr id="4" name="Rectangle 6"/>
          <p:cNvSpPr>
            <a:spLocks noGrp="1" noChangeArrowheads="1"/>
          </p:cNvSpPr>
          <p:nvPr>
            <p:ph type="sldNum" sz="quarter" idx="12"/>
          </p:nvPr>
        </p:nvSpPr>
        <p:spPr/>
        <p:txBody>
          <a:bodyPr/>
          <a:lstStyle>
            <a:lvl1pPr>
              <a:defRPr/>
            </a:lvl1pPr>
          </a:lstStyle>
          <a:p>
            <a:r>
              <a:rPr lang="en-US"/>
              <a:t>Slide </a:t>
            </a:r>
            <a:fld id="{AB765C18-E0D6-214B-9724-6BA59D0E2BA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F0CB42E9-74BD-2A4D-807D-A7E072659848}" type="datetime1">
              <a:rPr lang="en-US" smtClean="0"/>
              <a:t>2/3/25</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6C5D2D06-8857-354B-A6BC-7DB3F58E19DC}"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12621F6A-EA8C-C545-8D8E-EE14F3F0E9E8}" type="datetime1">
              <a:rPr lang="en-US" smtClean="0"/>
              <a:t>2/3/25</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00663AAA-568B-174A-BFD6-6E0BE8FF9E8C}" type="slidenum">
              <a:rPr lang="en-US"/>
              <a:pPr/>
              <a:t>‹#›</a:t>
            </a:fld>
            <a:endParaRPr lang="en-US">
              <a:solidFill>
                <a:schemeClr val="tx1"/>
              </a:solidFill>
              <a:latin typeface="Times" pitchFamily="2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Web-Gray-Style"/>
          <p:cNvPicPr>
            <a:picLocks noChangeAspect="1" noChangeArrowheads="1"/>
          </p:cNvPicPr>
          <p:nvPr/>
        </p:nvPicPr>
        <p:blipFill>
          <a:blip r:embed="rId13" cstate="print"/>
          <a:srcRect/>
          <a:stretch>
            <a:fillRect/>
          </a:stretch>
        </p:blipFill>
        <p:spPr bwMode="auto">
          <a:xfrm>
            <a:off x="0" y="0"/>
            <a:ext cx="9144000" cy="6872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192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pitchFamily="26" charset="0"/>
                <a:cs typeface="Arial" pitchFamily="26" charset="0"/>
              </a:defRPr>
            </a:lvl1pPr>
          </a:lstStyle>
          <a:p>
            <a:fld id="{DB5C3C78-45DD-7D4B-BDDA-97BD873D1A45}" type="datetime1">
              <a:rPr lang="en-US" smtClean="0"/>
              <a:t>2/3/25</a:t>
            </a:fld>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ea typeface="Arial" pitchFamily="26" charset="0"/>
                <a:cs typeface="Arial" pitchFamily="26" charset="0"/>
              </a:defRPr>
            </a:lvl1pPr>
          </a:lstStyle>
          <a:p>
            <a:r>
              <a:rPr lang="en-US"/>
              <a:t>http://www.chpc.utah.edu</a:t>
            </a:r>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Arial" pitchFamily="26" charset="0"/>
                <a:cs typeface="Arial" pitchFamily="26" charset="0"/>
              </a:defRPr>
            </a:lvl1pPr>
          </a:lstStyle>
          <a:p>
            <a:r>
              <a:rPr lang="en-US"/>
              <a:t>Slide </a:t>
            </a:r>
            <a:fld id="{B09C61DA-0528-6E4F-BFAB-17FE19E2F6C9}" type="slidenum">
              <a:rPr lang="en-US"/>
              <a:pPr/>
              <a:t>‹#›</a:t>
            </a:fld>
            <a:endParaRPr lang="en-US">
              <a:latin typeface="Times" pitchFamily="26" charset="0"/>
            </a:endParaRPr>
          </a:p>
        </p:txBody>
      </p:sp>
      <p:sp>
        <p:nvSpPr>
          <p:cNvPr id="1042" name="Text Box 18"/>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	</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l" rtl="0" eaLnBrk="0" fontAlgn="base" hangingPunct="0">
        <a:spcBef>
          <a:spcPct val="0"/>
        </a:spcBef>
        <a:spcAft>
          <a:spcPct val="0"/>
        </a:spcAft>
        <a:defRPr sz="4800">
          <a:solidFill>
            <a:srgbClr val="545454"/>
          </a:solidFill>
          <a:latin typeface="+mj-lt"/>
          <a:ea typeface="+mj-ea"/>
          <a:cs typeface="+mj-cs"/>
        </a:defRPr>
      </a:lvl1pPr>
      <a:lvl2pPr algn="l" rtl="0" eaLnBrk="0" fontAlgn="base" hangingPunct="0">
        <a:spcBef>
          <a:spcPct val="0"/>
        </a:spcBef>
        <a:spcAft>
          <a:spcPct val="0"/>
        </a:spcAft>
        <a:defRPr sz="4800">
          <a:solidFill>
            <a:srgbClr val="545454"/>
          </a:solidFill>
          <a:latin typeface="Times" charset="0"/>
          <a:ea typeface="Arial" charset="0"/>
          <a:cs typeface="Arial" charset="0"/>
        </a:defRPr>
      </a:lvl2pPr>
      <a:lvl3pPr algn="l" rtl="0" eaLnBrk="0" fontAlgn="base" hangingPunct="0">
        <a:spcBef>
          <a:spcPct val="0"/>
        </a:spcBef>
        <a:spcAft>
          <a:spcPct val="0"/>
        </a:spcAft>
        <a:defRPr sz="4800">
          <a:solidFill>
            <a:srgbClr val="545454"/>
          </a:solidFill>
          <a:latin typeface="Times" charset="0"/>
          <a:ea typeface="Arial" charset="0"/>
          <a:cs typeface="Arial" charset="0"/>
        </a:defRPr>
      </a:lvl3pPr>
      <a:lvl4pPr algn="l" rtl="0" eaLnBrk="0" fontAlgn="base" hangingPunct="0">
        <a:spcBef>
          <a:spcPct val="0"/>
        </a:spcBef>
        <a:spcAft>
          <a:spcPct val="0"/>
        </a:spcAft>
        <a:defRPr sz="4800">
          <a:solidFill>
            <a:srgbClr val="545454"/>
          </a:solidFill>
          <a:latin typeface="Times" charset="0"/>
          <a:ea typeface="Arial" charset="0"/>
          <a:cs typeface="Arial" charset="0"/>
        </a:defRPr>
      </a:lvl4pPr>
      <a:lvl5pPr algn="l" rtl="0" eaLnBrk="0" fontAlgn="base" hangingPunct="0">
        <a:spcBef>
          <a:spcPct val="0"/>
        </a:spcBef>
        <a:spcAft>
          <a:spcPct val="0"/>
        </a:spcAft>
        <a:defRPr sz="4800">
          <a:solidFill>
            <a:srgbClr val="545454"/>
          </a:solidFill>
          <a:latin typeface="Times" charset="0"/>
          <a:ea typeface="Arial" charset="0"/>
          <a:cs typeface="Arial" charset="0"/>
        </a:defRPr>
      </a:lvl5pPr>
      <a:lvl6pPr marL="457200" algn="l" rtl="0" eaLnBrk="1" fontAlgn="base" hangingPunct="1">
        <a:spcBef>
          <a:spcPct val="0"/>
        </a:spcBef>
        <a:spcAft>
          <a:spcPct val="0"/>
        </a:spcAft>
        <a:defRPr sz="4800">
          <a:solidFill>
            <a:srgbClr val="545454"/>
          </a:solidFill>
          <a:latin typeface="Times" charset="0"/>
          <a:ea typeface="Arial" charset="0"/>
          <a:cs typeface="Arial" charset="0"/>
        </a:defRPr>
      </a:lvl6pPr>
      <a:lvl7pPr marL="914400" algn="l" rtl="0" eaLnBrk="1" fontAlgn="base" hangingPunct="1">
        <a:spcBef>
          <a:spcPct val="0"/>
        </a:spcBef>
        <a:spcAft>
          <a:spcPct val="0"/>
        </a:spcAft>
        <a:defRPr sz="4800">
          <a:solidFill>
            <a:srgbClr val="545454"/>
          </a:solidFill>
          <a:latin typeface="Times" charset="0"/>
          <a:ea typeface="Arial" charset="0"/>
          <a:cs typeface="Arial" charset="0"/>
        </a:defRPr>
      </a:lvl7pPr>
      <a:lvl8pPr marL="1371600" algn="l" rtl="0" eaLnBrk="1" fontAlgn="base" hangingPunct="1">
        <a:spcBef>
          <a:spcPct val="0"/>
        </a:spcBef>
        <a:spcAft>
          <a:spcPct val="0"/>
        </a:spcAft>
        <a:defRPr sz="4800">
          <a:solidFill>
            <a:srgbClr val="545454"/>
          </a:solidFill>
          <a:latin typeface="Times" charset="0"/>
          <a:ea typeface="Arial" charset="0"/>
          <a:cs typeface="Arial" charset="0"/>
        </a:defRPr>
      </a:lvl8pPr>
      <a:lvl9pPr marL="1828800" algn="l" rtl="0" eaLnBrk="1" fontAlgn="base" hangingPunct="1">
        <a:spcBef>
          <a:spcPct val="0"/>
        </a:spcBef>
        <a:spcAft>
          <a:spcPct val="0"/>
        </a:spcAft>
        <a:defRPr sz="4800">
          <a:solidFill>
            <a:srgbClr val="545454"/>
          </a:solidFill>
          <a:latin typeface="Times"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pc.utah.edu/documentation/software/node-sharing.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pc.utah.edu/usage/constrai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hyperlink" Target="https://www.chpc.utah.edu/documentation/guides/index.php#pa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lurm.schedmd.com/sbatch.html#SECTION_OUTPUT-ENVIRONMENT-VARIABL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lurm_Workload_Mana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s://www.chpc.utah.edu/documentation/software/slurm.php#alias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hpc.utah.edu/documentation/guides/gpus-accelerators.php"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helpdesk@chpc.utah.edu"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hpc.utah.edu/documentation/software/slurm.php#priority"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xdmod.chpc.utah.edu/"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chpc.utah.edu/documentation/software/xdmod.php" TargetMode="External"/><Relationship Id="rId4" Type="http://schemas.openxmlformats.org/officeDocument/2006/relationships/hyperlink" Target="https://pe-xdmod.chpc.utah.edu/"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lurm.schedmd.com/documentation.html" TargetMode="External"/><Relationship Id="rId3" Type="http://schemas.openxmlformats.org/officeDocument/2006/relationships/hyperlink" Target="https://www.chpc.utah.edu/documentation/software/slurm.php" TargetMode="External"/><Relationship Id="rId7" Type="http://schemas.openxmlformats.org/officeDocument/2006/relationships/hyperlink" Target="https://www.chpc.utah.edu/documentation/guides/index.php#GenSlur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chpc.utah.edu/usage/constraints/" TargetMode="External"/><Relationship Id="rId5" Type="http://schemas.openxmlformats.org/officeDocument/2006/relationships/hyperlink" Target="https://www.chpc.utah.edu/documentation/software/node-sharing.php" TargetMode="External"/><Relationship Id="rId10" Type="http://schemas.openxmlformats.org/officeDocument/2006/relationships/hyperlink" Target="http://www.schedmd.com/slurmdocs/rosetta.pdf" TargetMode="External"/><Relationship Id="rId4" Type="http://schemas.openxmlformats.org/officeDocument/2006/relationships/hyperlink" Target="https://www.chpc.utah.edu/documentation/software/serial-jobs.php" TargetMode="External"/><Relationship Id="rId9" Type="http://schemas.openxmlformats.org/officeDocument/2006/relationships/hyperlink" Target="http://slurm.schedmd.com/pdfs/summary.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hpc.utah.ed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mailto:chpc-hpc-users@lists.utah.edu" TargetMode="External"/><Relationship Id="rId4" Type="http://schemas.openxmlformats.org/officeDocument/2006/relationships/hyperlink" Target="mailto:helpdesk@chpc.uta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295400"/>
            <a:ext cx="9144000" cy="2057400"/>
          </a:xfrm>
        </p:spPr>
        <p:txBody>
          <a:bodyPr/>
          <a:lstStyle/>
          <a:p>
            <a:pPr eaLnBrk="1" hangingPunct="1"/>
            <a:r>
              <a:rPr lang="en-US" sz="6000" b="1" dirty="0">
                <a:solidFill>
                  <a:srgbClr val="990000"/>
                </a:solidFill>
                <a:latin typeface="+mn-lt"/>
              </a:rPr>
              <a:t>Introduction to </a:t>
            </a:r>
            <a:r>
              <a:rPr lang="en-US" sz="6000" b="1" dirty="0" err="1">
                <a:solidFill>
                  <a:srgbClr val="990000"/>
                </a:solidFill>
                <a:latin typeface="+mn-lt"/>
              </a:rPr>
              <a:t>Slurm</a:t>
            </a:r>
            <a:r>
              <a:rPr lang="en-US" sz="6000" b="1" dirty="0">
                <a:solidFill>
                  <a:srgbClr val="990000"/>
                </a:solidFill>
                <a:latin typeface="+mn-lt"/>
              </a:rPr>
              <a:t> &amp; </a:t>
            </a:r>
            <a:r>
              <a:rPr lang="en-US" sz="6000" b="1" dirty="0" err="1">
                <a:solidFill>
                  <a:srgbClr val="990000"/>
                </a:solidFill>
                <a:latin typeface="+mn-lt"/>
              </a:rPr>
              <a:t>Slurm</a:t>
            </a:r>
            <a:r>
              <a:rPr lang="en-US" sz="6000" b="1" dirty="0">
                <a:solidFill>
                  <a:srgbClr val="990000"/>
                </a:solidFill>
                <a:latin typeface="+mn-lt"/>
              </a:rPr>
              <a:t> batch scripts</a:t>
            </a:r>
          </a:p>
        </p:txBody>
      </p:sp>
      <p:sp>
        <p:nvSpPr>
          <p:cNvPr id="17411" name="Rectangle 3"/>
          <p:cNvSpPr>
            <a:spLocks noGrp="1" noChangeArrowheads="1"/>
          </p:cNvSpPr>
          <p:nvPr>
            <p:ph type="subTitle" idx="1"/>
          </p:nvPr>
        </p:nvSpPr>
        <p:spPr>
          <a:xfrm>
            <a:off x="-13138" y="4114800"/>
            <a:ext cx="8991600" cy="2588038"/>
          </a:xfrm>
        </p:spPr>
        <p:txBody>
          <a:bodyPr/>
          <a:lstStyle/>
          <a:p>
            <a:pPr eaLnBrk="1" hangingPunct="1"/>
            <a:r>
              <a:rPr lang="en-US" sz="2800" b="1" dirty="0"/>
              <a:t>Ashley </a:t>
            </a:r>
            <a:r>
              <a:rPr lang="en-US" sz="2800" b="1" dirty="0" err="1"/>
              <a:t>Dederich</a:t>
            </a:r>
            <a:r>
              <a:rPr lang="en-US" sz="2800" b="1" dirty="0"/>
              <a:t> </a:t>
            </a:r>
          </a:p>
          <a:p>
            <a:pPr eaLnBrk="1" hangingPunct="1"/>
            <a:r>
              <a:rPr lang="en-US" sz="2600" dirty="0"/>
              <a:t>Research Consulting &amp; Faculty Engagement</a:t>
            </a:r>
          </a:p>
          <a:p>
            <a:pPr eaLnBrk="1" hangingPunct="1"/>
            <a:r>
              <a:rPr lang="en-US" sz="2600" dirty="0"/>
              <a:t>Center for High Performance Computing</a:t>
            </a:r>
          </a:p>
          <a:p>
            <a:pPr eaLnBrk="1" hangingPunct="1"/>
            <a:r>
              <a:rPr lang="en-US" sz="2600" b="1" dirty="0" err="1"/>
              <a:t>ashley.dederich@utah.edu</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accent2"/>
                </a:solidFill>
                <a:sym typeface="Arial"/>
                <a:rtl val="0"/>
              </a:rPr>
              <a:t>Preparing a </a:t>
            </a:r>
            <a:r>
              <a:rPr lang="en-US" sz="2400" dirty="0" err="1">
                <a:solidFill>
                  <a:schemeClr val="accent2"/>
                </a:solidFill>
                <a:sym typeface="Arial"/>
                <a:rtl val="0"/>
              </a:rPr>
              <a:t>Slurm</a:t>
            </a:r>
            <a:r>
              <a:rPr lang="en-US" sz="2400" dirty="0">
                <a:solidFill>
                  <a:schemeClr val="accent2"/>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6757308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cpus</a:t>
            </a:r>
            <a:r>
              <a:rPr lang="en-US" sz="110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Tree>
    <p:extLst>
      <p:ext uri="{BB962C8B-B14F-4D97-AF65-F5344CB8AC3E}">
        <p14:creationId xmlns:p14="http://schemas.microsoft.com/office/powerpoint/2010/main" val="1418472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105425" y="1295400"/>
            <a:ext cx="4038600" cy="609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6304" y="1308847"/>
            <a:ext cx="4038600" cy="5961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347033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Preparing a </a:t>
            </a:r>
            <a:r>
              <a:rPr lang="en-US" sz="4000" b="1" dirty="0" err="1">
                <a:solidFill>
                  <a:srgbClr val="990000"/>
                </a:solidFill>
                <a:latin typeface="+mn-lt"/>
              </a:rPr>
              <a:t>Slurm</a:t>
            </a:r>
            <a:r>
              <a:rPr lang="en-US" sz="4000" b="1" dirty="0">
                <a:solidFill>
                  <a:srgbClr val="990000"/>
                </a:solidFill>
                <a:latin typeface="+mn-lt"/>
              </a:rPr>
              <a:t> Job</a:t>
            </a:r>
          </a:p>
        </p:txBody>
      </p:sp>
      <p:sp>
        <p:nvSpPr>
          <p:cNvPr id="18435" name="Rectangle 3"/>
          <p:cNvSpPr>
            <a:spLocks noGrp="1" noChangeArrowheads="1"/>
          </p:cNvSpPr>
          <p:nvPr>
            <p:ph idx="1"/>
          </p:nvPr>
        </p:nvSpPr>
        <p:spPr>
          <a:xfrm>
            <a:off x="0" y="1828800"/>
            <a:ext cx="9144000" cy="4572000"/>
          </a:xfrm>
        </p:spPr>
        <p:txBody>
          <a:bodyPr/>
          <a:lstStyle/>
          <a:p>
            <a:r>
              <a:rPr lang="en-US" sz="1800" dirty="0"/>
              <a:t>To run a job on CHPC, you need to specify a </a:t>
            </a:r>
            <a:r>
              <a:rPr lang="en-US" sz="1800" b="1" dirty="0"/>
              <a:t>Partition, QOS, </a:t>
            </a:r>
            <a:r>
              <a:rPr lang="en-US" sz="1800" dirty="0"/>
              <a:t>&amp;</a:t>
            </a:r>
            <a:r>
              <a:rPr lang="en-US" sz="1800" b="1" dirty="0"/>
              <a:t> Account</a:t>
            </a:r>
            <a:r>
              <a:rPr lang="en-US" sz="1800" dirty="0"/>
              <a:t> combo</a:t>
            </a:r>
            <a:r>
              <a:rPr lang="en-US" sz="1800" b="1" dirty="0"/>
              <a:t>. </a:t>
            </a:r>
          </a:p>
          <a:p>
            <a:pPr lvl="1"/>
            <a:r>
              <a:rPr lang="en-US" sz="1600" dirty="0"/>
              <a:t>Commands to check valid pairs: </a:t>
            </a:r>
          </a:p>
          <a:p>
            <a:pPr marL="457200" lvl="1" indent="0" algn="ctr">
              <a:buNone/>
            </a:pPr>
            <a:r>
              <a:rPr lang="en-US" sz="1600" b="1" dirty="0" err="1"/>
              <a:t>mysinfo</a:t>
            </a:r>
            <a:r>
              <a:rPr lang="en-US" sz="1600" b="1" dirty="0"/>
              <a:t>, </a:t>
            </a:r>
            <a:r>
              <a:rPr lang="en-US" sz="1600" b="1" dirty="0" err="1"/>
              <a:t>mysqueue</a:t>
            </a:r>
            <a:r>
              <a:rPr lang="en-US" sz="1600" b="1" dirty="0"/>
              <a:t>,</a:t>
            </a:r>
          </a:p>
          <a:p>
            <a:pPr marL="457200" lvl="1" indent="0" algn="ctr">
              <a:buNone/>
            </a:pPr>
            <a:r>
              <a:rPr lang="en-US" sz="1600" b="1" dirty="0"/>
              <a:t> </a:t>
            </a:r>
            <a:r>
              <a:rPr lang="en-US" sz="1600" b="1" dirty="0" err="1"/>
              <a:t>mychpc</a:t>
            </a:r>
            <a:r>
              <a:rPr lang="en-US" sz="1600" b="1" dirty="0"/>
              <a:t> batch </a:t>
            </a:r>
            <a:r>
              <a:rPr lang="en-US" sz="1600" b="1" dirty="0">
                <a:solidFill>
                  <a:srgbClr val="C00000"/>
                </a:solidFill>
              </a:rPr>
              <a:t>(Method 3; gives info on all clusters; runs fast!)</a:t>
            </a:r>
          </a:p>
          <a:p>
            <a:pPr marL="0" indent="0">
              <a:buNone/>
            </a:pPr>
            <a:endParaRPr lang="en-US" sz="2000" b="1" dirty="0"/>
          </a:p>
        </p:txBody>
      </p:sp>
    </p:spTree>
    <p:extLst>
      <p:ext uri="{BB962C8B-B14F-4D97-AF65-F5344CB8AC3E}">
        <p14:creationId xmlns:p14="http://schemas.microsoft.com/office/powerpoint/2010/main" val="4057822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1062C4D3-41FE-A78A-E91F-CF5F6781ECC0}"/>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220911" y="2932454"/>
            <a:ext cx="5920916" cy="3474750"/>
          </a:xfrm>
          <a:prstGeom prst="rect">
            <a:avLst/>
          </a:prstGeom>
        </p:spPr>
      </p:pic>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Preparing a </a:t>
            </a:r>
            <a:r>
              <a:rPr lang="en-US" sz="3800" b="1" dirty="0" err="1">
                <a:solidFill>
                  <a:srgbClr val="990000"/>
                </a:solidFill>
                <a:latin typeface="Arial (Body)"/>
              </a:rPr>
              <a:t>Slurm</a:t>
            </a:r>
            <a:r>
              <a:rPr lang="en-US" sz="3800" b="1" dirty="0">
                <a:solidFill>
                  <a:srgbClr val="990000"/>
                </a:solidFill>
                <a:latin typeface="Arial (Body)"/>
              </a:rPr>
              <a:t> Job</a:t>
            </a: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2667000" cy="609600"/>
          </a:xfrm>
        </p:spPr>
        <p:txBody>
          <a:bodyPr/>
          <a:lstStyle/>
          <a:p>
            <a:pPr>
              <a:lnSpc>
                <a:spcPct val="150000"/>
              </a:lnSpc>
            </a:pPr>
            <a:r>
              <a:rPr lang="en-US" sz="2400" dirty="0" err="1">
                <a:solidFill>
                  <a:schemeClr val="tx1"/>
                </a:solidFill>
                <a:latin typeface="Consolas" panose="020B0609020204030204" pitchFamily="49" charset="0"/>
                <a:cs typeface="Consolas" panose="020B0609020204030204" pitchFamily="49" charset="0"/>
              </a:rPr>
              <a:t>mychpc</a:t>
            </a:r>
            <a:r>
              <a:rPr lang="en-US" sz="2400" dirty="0">
                <a:solidFill>
                  <a:schemeClr val="tx1"/>
                </a:solidFill>
                <a:latin typeface="Consolas" panose="020B0609020204030204" pitchFamily="49" charset="0"/>
                <a:cs typeface="Consolas" panose="020B0609020204030204" pitchFamily="49" charset="0"/>
              </a:rPr>
              <a:t> batch</a:t>
            </a:r>
          </a:p>
          <a:p>
            <a:pPr marL="0" indent="0">
              <a:buNone/>
            </a:pPr>
            <a:endParaRPr lang="en-US" sz="1400" dirty="0"/>
          </a:p>
          <a:p>
            <a:pPr marL="0" indent="0">
              <a:buNone/>
            </a:pPr>
            <a:endParaRPr lang="en-US" sz="2400" dirty="0"/>
          </a:p>
        </p:txBody>
      </p:sp>
      <p:pic>
        <p:nvPicPr>
          <p:cNvPr id="6" name="Picture 2">
            <a:extLst>
              <a:ext uri="{FF2B5EF4-FFF2-40B4-BE49-F238E27FC236}">
                <a16:creationId xmlns:a16="http://schemas.microsoft.com/office/drawing/2014/main" id="{2BA75D70-752A-7F7E-C959-F02CDD8E4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47DA71-496F-F8C8-15EA-E4A46D87E6E4}"/>
              </a:ext>
            </a:extLst>
          </p:cNvPr>
          <p:cNvCxnSpPr>
            <a:cxnSpLocks/>
          </p:cNvCxnSpPr>
          <p:nvPr/>
        </p:nvCxnSpPr>
        <p:spPr bwMode="auto">
          <a:xfrm flipH="1">
            <a:off x="2590800" y="2438400"/>
            <a:ext cx="1752600"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5" name="TextBox 4">
            <a:extLst>
              <a:ext uri="{FF2B5EF4-FFF2-40B4-BE49-F238E27FC236}">
                <a16:creationId xmlns:a16="http://schemas.microsoft.com/office/drawing/2014/main" id="{0B8C07F6-0A71-F064-7D5C-B1592F07AB53}"/>
              </a:ext>
            </a:extLst>
          </p:cNvPr>
          <p:cNvSpPr txBox="1"/>
          <p:nvPr/>
        </p:nvSpPr>
        <p:spPr>
          <a:xfrm>
            <a:off x="4419600" y="2036003"/>
            <a:ext cx="4038600" cy="1200329"/>
          </a:xfrm>
          <a:prstGeom prst="rect">
            <a:avLst/>
          </a:prstGeom>
          <a:noFill/>
        </p:spPr>
        <p:txBody>
          <a:bodyPr wrap="square" rtlCol="0">
            <a:spAutoFit/>
          </a:bodyPr>
          <a:lstStyle/>
          <a:p>
            <a:r>
              <a:rPr lang="en-US" dirty="0">
                <a:latin typeface="+mn-lt"/>
              </a:rPr>
              <a:t>Helpful command; shows what resources you have access to</a:t>
            </a:r>
          </a:p>
        </p:txBody>
      </p:sp>
      <p:cxnSp>
        <p:nvCxnSpPr>
          <p:cNvPr id="12" name="Straight Arrow Connector 11">
            <a:extLst>
              <a:ext uri="{FF2B5EF4-FFF2-40B4-BE49-F238E27FC236}">
                <a16:creationId xmlns:a16="http://schemas.microsoft.com/office/drawing/2014/main" id="{807143FA-8960-AF0E-6604-204E19FC47CA}"/>
              </a:ext>
            </a:extLst>
          </p:cNvPr>
          <p:cNvCxnSpPr/>
          <p:nvPr/>
        </p:nvCxnSpPr>
        <p:spPr bwMode="auto">
          <a:xfrm>
            <a:off x="457200" y="2551453"/>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71514EF-6BED-7B56-708E-8AFC52257AD6}"/>
              </a:ext>
            </a:extLst>
          </p:cNvPr>
          <p:cNvCxnSpPr>
            <a:cxnSpLocks/>
          </p:cNvCxnSpPr>
          <p:nvPr/>
        </p:nvCxnSpPr>
        <p:spPr bwMode="auto">
          <a:xfrm>
            <a:off x="2344608" y="2955686"/>
            <a:ext cx="0" cy="465515"/>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660C22B-9215-A54E-0859-AF7963253FFB}"/>
              </a:ext>
            </a:extLst>
          </p:cNvPr>
          <p:cNvCxnSpPr>
            <a:cxnSpLocks/>
          </p:cNvCxnSpPr>
          <p:nvPr/>
        </p:nvCxnSpPr>
        <p:spPr bwMode="auto">
          <a:xfrm>
            <a:off x="3302203" y="2893998"/>
            <a:ext cx="0" cy="52720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BB6C290-5970-B7F0-F803-5A5F68F48730}"/>
              </a:ext>
            </a:extLst>
          </p:cNvPr>
          <p:cNvCxnSpPr>
            <a:cxnSpLocks/>
          </p:cNvCxnSpPr>
          <p:nvPr/>
        </p:nvCxnSpPr>
        <p:spPr bwMode="auto">
          <a:xfrm>
            <a:off x="1457354" y="2926910"/>
            <a:ext cx="11877" cy="494291"/>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950056E4-1DA1-2A25-B99B-4EA5A98C3D2A}"/>
              </a:ext>
            </a:extLst>
          </p:cNvPr>
          <p:cNvSpPr txBox="1"/>
          <p:nvPr/>
        </p:nvSpPr>
        <p:spPr>
          <a:xfrm>
            <a:off x="11743" y="2182121"/>
            <a:ext cx="1749197" cy="369332"/>
          </a:xfrm>
          <a:prstGeom prst="rect">
            <a:avLst/>
          </a:prstGeom>
          <a:noFill/>
        </p:spPr>
        <p:txBody>
          <a:bodyPr wrap="none" rtlCol="0">
            <a:spAutoFit/>
          </a:bodyPr>
          <a:lstStyle/>
          <a:p>
            <a:r>
              <a:rPr lang="en-US" sz="1800" dirty="0">
                <a:solidFill>
                  <a:srgbClr val="C00000"/>
                </a:solidFill>
              </a:rPr>
              <a:t>Allocation state</a:t>
            </a:r>
          </a:p>
        </p:txBody>
      </p:sp>
      <p:sp>
        <p:nvSpPr>
          <p:cNvPr id="17" name="TextBox 16">
            <a:extLst>
              <a:ext uri="{FF2B5EF4-FFF2-40B4-BE49-F238E27FC236}">
                <a16:creationId xmlns:a16="http://schemas.microsoft.com/office/drawing/2014/main" id="{0040F210-F986-6031-9C7C-8E561A3213D3}"/>
              </a:ext>
            </a:extLst>
          </p:cNvPr>
          <p:cNvSpPr txBox="1"/>
          <p:nvPr/>
        </p:nvSpPr>
        <p:spPr>
          <a:xfrm>
            <a:off x="2117023" y="2545391"/>
            <a:ext cx="628073" cy="369332"/>
          </a:xfrm>
          <a:prstGeom prst="rect">
            <a:avLst/>
          </a:prstGeom>
          <a:noFill/>
        </p:spPr>
        <p:txBody>
          <a:bodyPr wrap="square" rtlCol="0">
            <a:spAutoFit/>
          </a:bodyPr>
          <a:lstStyle/>
          <a:p>
            <a:r>
              <a:rPr lang="en-US" sz="1800" dirty="0" err="1">
                <a:solidFill>
                  <a:srgbClr val="C00000"/>
                </a:solidFill>
              </a:rPr>
              <a:t>qos</a:t>
            </a:r>
            <a:endParaRPr lang="en-US" sz="1800" dirty="0">
              <a:solidFill>
                <a:srgbClr val="C00000"/>
              </a:solidFill>
            </a:endParaRPr>
          </a:p>
        </p:txBody>
      </p:sp>
      <p:sp>
        <p:nvSpPr>
          <p:cNvPr id="18" name="TextBox 17">
            <a:extLst>
              <a:ext uri="{FF2B5EF4-FFF2-40B4-BE49-F238E27FC236}">
                <a16:creationId xmlns:a16="http://schemas.microsoft.com/office/drawing/2014/main" id="{426160C7-921C-19F9-843F-CEB92887102D}"/>
              </a:ext>
            </a:extLst>
          </p:cNvPr>
          <p:cNvSpPr txBox="1"/>
          <p:nvPr/>
        </p:nvSpPr>
        <p:spPr>
          <a:xfrm>
            <a:off x="2776836" y="2528505"/>
            <a:ext cx="992579" cy="369332"/>
          </a:xfrm>
          <a:prstGeom prst="rect">
            <a:avLst/>
          </a:prstGeom>
          <a:noFill/>
        </p:spPr>
        <p:txBody>
          <a:bodyPr wrap="none" rtlCol="0">
            <a:spAutoFit/>
          </a:bodyPr>
          <a:lstStyle/>
          <a:p>
            <a:r>
              <a:rPr lang="en-US" sz="1800" dirty="0">
                <a:solidFill>
                  <a:srgbClr val="C00000"/>
                </a:solidFill>
              </a:rPr>
              <a:t>account</a:t>
            </a:r>
          </a:p>
        </p:txBody>
      </p:sp>
      <p:sp>
        <p:nvSpPr>
          <p:cNvPr id="19" name="TextBox 18">
            <a:extLst>
              <a:ext uri="{FF2B5EF4-FFF2-40B4-BE49-F238E27FC236}">
                <a16:creationId xmlns:a16="http://schemas.microsoft.com/office/drawing/2014/main" id="{712D3B08-786E-1183-204F-ACE2E4835270}"/>
              </a:ext>
            </a:extLst>
          </p:cNvPr>
          <p:cNvSpPr txBox="1"/>
          <p:nvPr/>
        </p:nvSpPr>
        <p:spPr>
          <a:xfrm>
            <a:off x="942164" y="2555576"/>
            <a:ext cx="1096775" cy="400110"/>
          </a:xfrm>
          <a:prstGeom prst="rect">
            <a:avLst/>
          </a:prstGeom>
          <a:noFill/>
        </p:spPr>
        <p:txBody>
          <a:bodyPr wrap="square" rtlCol="0">
            <a:spAutoFit/>
          </a:bodyPr>
          <a:lstStyle/>
          <a:p>
            <a:r>
              <a:rPr lang="en-US" sz="2000" dirty="0">
                <a:solidFill>
                  <a:srgbClr val="C00000"/>
                </a:solidFill>
              </a:rPr>
              <a:t>partition</a:t>
            </a:r>
          </a:p>
        </p:txBody>
      </p:sp>
      <p:sp>
        <p:nvSpPr>
          <p:cNvPr id="20" name="Rectangle 19">
            <a:extLst>
              <a:ext uri="{FF2B5EF4-FFF2-40B4-BE49-F238E27FC236}">
                <a16:creationId xmlns:a16="http://schemas.microsoft.com/office/drawing/2014/main" id="{44E6A9A4-076F-196F-80B2-4401408482D7}"/>
              </a:ext>
            </a:extLst>
          </p:cNvPr>
          <p:cNvSpPr/>
          <p:nvPr/>
        </p:nvSpPr>
        <p:spPr bwMode="auto">
          <a:xfrm>
            <a:off x="2109192" y="2587129"/>
            <a:ext cx="575072" cy="336459"/>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Rectangle 20">
            <a:extLst>
              <a:ext uri="{FF2B5EF4-FFF2-40B4-BE49-F238E27FC236}">
                <a16:creationId xmlns:a16="http://schemas.microsoft.com/office/drawing/2014/main" id="{772E757B-D97D-1AD8-9475-6621A3B5C4D8}"/>
              </a:ext>
            </a:extLst>
          </p:cNvPr>
          <p:cNvSpPr/>
          <p:nvPr/>
        </p:nvSpPr>
        <p:spPr bwMode="auto">
          <a:xfrm>
            <a:off x="2784257" y="2560041"/>
            <a:ext cx="975146"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90BD8091-523D-4D83-A20A-3735E3610A2D}"/>
              </a:ext>
            </a:extLst>
          </p:cNvPr>
          <p:cNvSpPr/>
          <p:nvPr/>
        </p:nvSpPr>
        <p:spPr bwMode="auto">
          <a:xfrm>
            <a:off x="965548" y="2592953"/>
            <a:ext cx="1044487"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8505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0482"/>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482"/>
                  </p:tgtEl>
                </p:cond>
              </p:nextCondLst>
            </p:seq>
          </p:childTnLst>
        </p:cTn>
      </p:par>
    </p:tnLst>
    <p:bldLst>
      <p:bldP spid="20483" grpId="0" build="p"/>
      <p:bldP spid="5" grpId="0"/>
      <p:bldP spid="5" grpId="1"/>
      <p:bldP spid="16" grpId="0"/>
      <p:bldP spid="17" grpId="0"/>
      <p:bldP spid="18" grpId="0"/>
      <p:bldP spid="19"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Allocation State</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2000" dirty="0">
                <a:solidFill>
                  <a:schemeClr val="tx1"/>
                </a:solidFill>
                <a:cs typeface="Consolas" panose="020B0609020204030204" pitchFamily="49" charset="0"/>
              </a:rPr>
              <a:t>Three allocation states:</a:t>
            </a:r>
          </a:p>
          <a:p>
            <a:pPr lvl="1">
              <a:lnSpc>
                <a:spcPct val="150000"/>
              </a:lnSpc>
            </a:pPr>
            <a:r>
              <a:rPr lang="en-US" sz="2000" u="sng" dirty="0">
                <a:solidFill>
                  <a:schemeClr val="tx1"/>
                </a:solidFill>
                <a:cs typeface="Consolas" panose="020B0609020204030204" pitchFamily="49" charset="0"/>
              </a:rPr>
              <a:t>General</a:t>
            </a:r>
            <a:r>
              <a:rPr lang="en-US" sz="2000" dirty="0">
                <a:solidFill>
                  <a:schemeClr val="tx1"/>
                </a:solidFill>
                <a:cs typeface="Consolas" panose="020B0609020204030204" pitchFamily="49" charset="0"/>
              </a:rPr>
              <a:t>: you can run jobs on that cluster with no issues</a:t>
            </a:r>
          </a:p>
          <a:p>
            <a:pPr lvl="1">
              <a:lnSpc>
                <a:spcPct val="150000"/>
              </a:lnSpc>
            </a:pPr>
            <a:r>
              <a:rPr lang="en-US" sz="2000" u="sng" dirty="0">
                <a:solidFill>
                  <a:schemeClr val="tx1"/>
                </a:solidFill>
                <a:cs typeface="Consolas" panose="020B0609020204030204" pitchFamily="49" charset="0"/>
              </a:rPr>
              <a:t>Preemptable*</a:t>
            </a:r>
            <a:r>
              <a:rPr lang="en-US" sz="2000" dirty="0">
                <a:solidFill>
                  <a:schemeClr val="tx1"/>
                </a:solidFill>
                <a:cs typeface="Consolas" panose="020B0609020204030204" pitchFamily="49" charset="0"/>
              </a:rPr>
              <a:t>: you can still run jobs, but they are subject to </a:t>
            </a:r>
            <a:r>
              <a:rPr lang="en-US" sz="2000" i="1" dirty="0">
                <a:solidFill>
                  <a:schemeClr val="tx1"/>
                </a:solidFill>
                <a:cs typeface="Consolas" panose="020B0609020204030204" pitchFamily="49" charset="0"/>
              </a:rPr>
              <a:t>preemption</a:t>
            </a:r>
            <a:r>
              <a:rPr lang="en-US" sz="2000" dirty="0">
                <a:solidFill>
                  <a:schemeClr val="tx1"/>
                </a:solidFill>
                <a:cs typeface="Consolas" panose="020B0609020204030204" pitchFamily="49" charset="0"/>
              </a:rPr>
              <a:t>.</a:t>
            </a:r>
          </a:p>
          <a:p>
            <a:pPr lvl="1">
              <a:lnSpc>
                <a:spcPct val="150000"/>
              </a:lnSpc>
            </a:pPr>
            <a:r>
              <a:rPr lang="en-US" sz="2000" u="sng" dirty="0">
                <a:solidFill>
                  <a:schemeClr val="tx1"/>
                </a:solidFill>
                <a:cs typeface="Consolas" panose="020B0609020204030204" pitchFamily="49" charset="0"/>
              </a:rPr>
              <a:t>Owner</a:t>
            </a:r>
            <a:r>
              <a:rPr lang="en-US" sz="2000" dirty="0">
                <a:solidFill>
                  <a:schemeClr val="tx1"/>
                </a:solidFill>
                <a:cs typeface="Consolas" panose="020B0609020204030204" pitchFamily="49" charset="0"/>
              </a:rPr>
              <a:t>: you own a node and have priority access to it (preempt guest jobs)</a:t>
            </a:r>
            <a:endParaRPr lang="en-US" sz="2000" u="sng" dirty="0">
              <a:solidFill>
                <a:schemeClr val="tx1"/>
              </a:solidFill>
              <a:cs typeface="Consolas" panose="020B0609020204030204" pitchFamily="49" charset="0"/>
            </a:endParaRPr>
          </a:p>
          <a:p>
            <a:pPr lvl="1">
              <a:lnSpc>
                <a:spcPct val="150000"/>
              </a:lnSpc>
            </a:pPr>
            <a:endParaRPr lang="en-US" sz="1800" dirty="0">
              <a:solidFill>
                <a:schemeClr val="tx1"/>
              </a:solidFill>
              <a:cs typeface="Consolas" panose="020B0609020204030204" pitchFamily="49" charset="0"/>
            </a:endParaRPr>
          </a:p>
          <a:p>
            <a:pPr marL="0" indent="0">
              <a:buNone/>
            </a:pPr>
            <a:endParaRPr lang="en-US" sz="1800" dirty="0">
              <a:solidFill>
                <a:schemeClr val="tx1"/>
              </a:solidFill>
            </a:endParaRPr>
          </a:p>
          <a:p>
            <a:pPr marL="0" indent="0">
              <a:buNone/>
            </a:pPr>
            <a:endParaRPr lang="en-US" sz="18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228599" y="5329535"/>
            <a:ext cx="5943599" cy="1015663"/>
          </a:xfrm>
          <a:prstGeom prst="rect">
            <a:avLst/>
          </a:prstGeom>
          <a:noFill/>
        </p:spPr>
        <p:txBody>
          <a:bodyPr wrap="square" rtlCol="0">
            <a:spAutoFit/>
          </a:bodyPr>
          <a:lstStyle/>
          <a:p>
            <a:pPr marL="342900" indent="-342900">
              <a:buFont typeface="Arial" panose="020B0604020202020204" pitchFamily="34" charset="0"/>
              <a:buChar char="•"/>
            </a:pPr>
            <a:r>
              <a:rPr lang="en-US" sz="2000" u="sng" dirty="0"/>
              <a:t>*Preemption</a:t>
            </a:r>
            <a:r>
              <a:rPr lang="en-US" sz="2000" dirty="0"/>
              <a:t>: your job will run on that node until another job requests that same node, at which point your job is automatically cancelled.</a:t>
            </a:r>
            <a:endParaRPr lang="en-US" sz="2000" u="sng" dirty="0"/>
          </a:p>
        </p:txBody>
      </p:sp>
      <p:pic>
        <p:nvPicPr>
          <p:cNvPr id="2" name="Picture 1" descr="A screenshot of a computer screen&#10;&#10;Description automatically generated">
            <a:extLst>
              <a:ext uri="{FF2B5EF4-FFF2-40B4-BE49-F238E27FC236}">
                <a16:creationId xmlns:a16="http://schemas.microsoft.com/office/drawing/2014/main" id="{149315E2-56FD-5690-89F0-34F732229865}"/>
              </a:ext>
            </a:extLst>
          </p:cNvPr>
          <p:cNvPicPr>
            <a:picLocks noChangeAspect="1"/>
          </p:cNvPicPr>
          <p:nvPr/>
        </p:nvPicPr>
        <p:blipFill>
          <a:blip r:embed="rId3">
            <a:extLst>
              <a:ext uri="{28A0092B-C50C-407E-A947-70E740481C1C}">
                <a14:useLocalDpi xmlns:a14="http://schemas.microsoft.com/office/drawing/2010/main" val="0"/>
              </a:ext>
            </a:extLst>
          </a:blip>
          <a:srcRect t="1053" r="84557"/>
          <a:stretch/>
        </p:blipFill>
        <p:spPr>
          <a:xfrm>
            <a:off x="7315200" y="847992"/>
            <a:ext cx="1447800" cy="5501688"/>
          </a:xfrm>
          <a:prstGeom prst="rect">
            <a:avLst/>
          </a:prstGeom>
        </p:spPr>
      </p:pic>
    </p:spTree>
    <p:extLst>
      <p:ext uri="{BB962C8B-B14F-4D97-AF65-F5344CB8AC3E}">
        <p14:creationId xmlns:p14="http://schemas.microsoft.com/office/powerpoint/2010/main" val="2608725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Cluster</a:t>
            </a: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2400" dirty="0">
                <a:solidFill>
                  <a:schemeClr val="tx1"/>
                </a:solidFill>
                <a:cs typeface="Consolas" panose="020B0609020204030204" pitchFamily="49" charset="0"/>
              </a:rPr>
              <a:t>We currently have four </a:t>
            </a:r>
            <a:r>
              <a:rPr lang="en-US" sz="2400" i="1" dirty="0">
                <a:solidFill>
                  <a:schemeClr val="tx1"/>
                </a:solidFill>
                <a:cs typeface="Consolas" panose="020B0609020204030204" pitchFamily="49" charset="0"/>
              </a:rPr>
              <a:t>general environment</a:t>
            </a:r>
            <a:r>
              <a:rPr lang="en-US" sz="2400" dirty="0">
                <a:solidFill>
                  <a:schemeClr val="tx1"/>
                </a:solidFill>
                <a:cs typeface="Consolas" panose="020B0609020204030204" pitchFamily="49" charset="0"/>
              </a:rPr>
              <a:t> clusters:</a:t>
            </a:r>
          </a:p>
          <a:p>
            <a:pPr lvl="1">
              <a:lnSpc>
                <a:spcPct val="150000"/>
              </a:lnSpc>
            </a:pPr>
            <a:r>
              <a:rPr lang="en-US" sz="2000" dirty="0">
                <a:solidFill>
                  <a:schemeClr val="tx1"/>
                </a:solidFill>
                <a:cs typeface="Consolas" panose="020B0609020204030204" pitchFamily="49" charset="0"/>
              </a:rPr>
              <a:t>Granite</a:t>
            </a:r>
          </a:p>
          <a:p>
            <a:pPr lvl="1">
              <a:lnSpc>
                <a:spcPct val="150000"/>
              </a:lnSpc>
            </a:pPr>
            <a:r>
              <a:rPr lang="en-US" sz="2000" dirty="0" err="1">
                <a:solidFill>
                  <a:schemeClr val="tx1"/>
                </a:solidFill>
                <a:cs typeface="Consolas" panose="020B0609020204030204" pitchFamily="49" charset="0"/>
              </a:rPr>
              <a:t>Notchpeak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Kingspeak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Lonepeak</a:t>
            </a:r>
            <a:endParaRPr lang="en-US" sz="1400" dirty="0">
              <a:solidFill>
                <a:schemeClr val="tx1"/>
              </a:solidFill>
            </a:endParaRPr>
          </a:p>
          <a:p>
            <a:pPr marL="0" indent="0">
              <a:buNone/>
            </a:pPr>
            <a:endParaRPr lang="en-US" sz="24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191035"/>
            <a:ext cx="56388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We have one </a:t>
            </a:r>
            <a:r>
              <a:rPr lang="en-US" i="1" dirty="0">
                <a:latin typeface="+mn-lt"/>
              </a:rPr>
              <a:t>protected environment</a:t>
            </a:r>
            <a:r>
              <a:rPr lang="en-US" dirty="0">
                <a:latin typeface="+mn-lt"/>
              </a:rPr>
              <a:t> cluster:</a:t>
            </a:r>
          </a:p>
          <a:p>
            <a:pPr marL="914400" lvl="1" indent="-457200">
              <a:buFont typeface="Arial" panose="020B0604020202020204" pitchFamily="34" charset="0"/>
              <a:buChar char="•"/>
            </a:pPr>
            <a:r>
              <a:rPr lang="en-US" dirty="0"/>
              <a:t>Redwood</a:t>
            </a:r>
          </a:p>
        </p:txBody>
      </p:sp>
    </p:spTree>
    <p:extLst>
      <p:ext uri="{BB962C8B-B14F-4D97-AF65-F5344CB8AC3E}">
        <p14:creationId xmlns:p14="http://schemas.microsoft.com/office/powerpoint/2010/main" val="3773381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Account</a:t>
            </a:r>
            <a:endParaRPr lang="en-US" sz="4000" b="1" dirty="0">
              <a:solidFill>
                <a:srgbClr val="990000"/>
              </a:solidFill>
              <a:latin typeface="+mn-lt"/>
            </a:endParaRPr>
          </a:p>
        </p:txBody>
      </p:sp>
      <p:sp>
        <p:nvSpPr>
          <p:cNvPr id="20483" name="Content Placeholder 2"/>
          <p:cNvSpPr>
            <a:spLocks noGrp="1"/>
          </p:cNvSpPr>
          <p:nvPr>
            <p:ph idx="1"/>
          </p:nvPr>
        </p:nvSpPr>
        <p:spPr>
          <a:xfrm>
            <a:off x="91339" y="1828800"/>
            <a:ext cx="8730505" cy="2209800"/>
          </a:xfrm>
        </p:spPr>
        <p:txBody>
          <a:bodyPr/>
          <a:lstStyle/>
          <a:p>
            <a:r>
              <a:rPr lang="en-US" sz="2400" b="1" dirty="0">
                <a:solidFill>
                  <a:schemeClr val="tx1"/>
                </a:solidFill>
              </a:rPr>
              <a:t>Account</a:t>
            </a:r>
            <a:r>
              <a:rPr lang="en-US" sz="2400" dirty="0">
                <a:solidFill>
                  <a:schemeClr val="tx1"/>
                </a:solidFill>
              </a:rPr>
              <a:t>: to limit and track resource utilization at user/group level. </a:t>
            </a:r>
          </a:p>
          <a:p>
            <a:r>
              <a:rPr lang="en-US" sz="2400" dirty="0">
                <a:solidFill>
                  <a:schemeClr val="tx1"/>
                </a:solidFill>
              </a:rPr>
              <a:t>A user/group can have multiple </a:t>
            </a:r>
            <a:r>
              <a:rPr lang="en-US" sz="2400" dirty="0" err="1">
                <a:solidFill>
                  <a:schemeClr val="tx1"/>
                </a:solidFill>
              </a:rPr>
              <a:t>Slurm</a:t>
            </a:r>
            <a:r>
              <a:rPr lang="en-US" sz="2400" dirty="0">
                <a:solidFill>
                  <a:schemeClr val="tx1"/>
                </a:solidFill>
              </a:rPr>
              <a:t> accounts</a:t>
            </a:r>
          </a:p>
          <a:p>
            <a:pPr lvl="1"/>
            <a:r>
              <a:rPr lang="en-US" sz="2000" dirty="0">
                <a:solidFill>
                  <a:schemeClr val="tx1"/>
                </a:solidFill>
              </a:rPr>
              <a:t>each represents different privileges</a:t>
            </a:r>
            <a:r>
              <a:rPr lang="en-US" sz="2400" dirty="0">
                <a:solidFill>
                  <a:schemeClr val="tx1"/>
                </a:solidFill>
                <a:cs typeface="Consolas" panose="020B0609020204030204" pitchFamily="49" charset="0"/>
              </a:rPr>
              <a:t>.</a:t>
            </a:r>
            <a:endParaRPr lang="en-US" sz="2400" dirty="0">
              <a:solidFill>
                <a:schemeClr val="tx1"/>
              </a:solidFill>
            </a:endParaRPr>
          </a:p>
          <a:p>
            <a:pPr marL="0" indent="0">
              <a:buNone/>
            </a:pPr>
            <a:endParaRPr lang="en-US" sz="2400" dirty="0"/>
          </a:p>
        </p:txBody>
      </p:sp>
      <p:pic>
        <p:nvPicPr>
          <p:cNvPr id="4" name="Picture 3" descr="A screenshot of a computer screen&#10;&#10;Description automatically generated">
            <a:extLst>
              <a:ext uri="{FF2B5EF4-FFF2-40B4-BE49-F238E27FC236}">
                <a16:creationId xmlns:a16="http://schemas.microsoft.com/office/drawing/2014/main" id="{B6523FD4-0CD0-0735-C0A5-B8696A5E6805}"/>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1936151" y="3657600"/>
            <a:ext cx="5271698" cy="3093750"/>
          </a:xfrm>
          <a:prstGeom prst="rect">
            <a:avLst/>
          </a:prstGeom>
        </p:spPr>
      </p:pic>
    </p:spTree>
    <p:extLst>
      <p:ext uri="{BB962C8B-B14F-4D97-AF65-F5344CB8AC3E}">
        <p14:creationId xmlns:p14="http://schemas.microsoft.com/office/powerpoint/2010/main" val="4499817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3797"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whole node(s) to yourself</a:t>
            </a:r>
            <a:r>
              <a:rPr lang="en-US" sz="1800" dirty="0">
                <a:solidFill>
                  <a:srgbClr val="FF0000"/>
                </a:solidFill>
                <a:cs typeface="Consolas" panose="020B0609020204030204" pitchFamily="49" charset="0"/>
              </a:rPr>
              <a:t>*</a:t>
            </a:r>
            <a:r>
              <a:rPr lang="en-US" sz="1800" dirty="0">
                <a:solidFill>
                  <a:schemeClr val="tx1"/>
                </a:solidFill>
                <a:cs typeface="Consolas" panose="020B0609020204030204" pitchFamily="49" charset="0"/>
              </a:rPr>
              <a:t> </a:t>
            </a:r>
          </a:p>
          <a:p>
            <a:pPr>
              <a:lnSpc>
                <a:spcPct val="150000"/>
              </a:lnSpc>
            </a:pPr>
            <a:r>
              <a:rPr lang="en-US" sz="1800" u="sng" dirty="0">
                <a:solidFill>
                  <a:schemeClr val="accent4"/>
                </a:solidFill>
                <a:cs typeface="Consolas" panose="020B0609020204030204" pitchFamily="49" charset="0"/>
              </a:rPr>
              <a:t>&lt;cluster&gt;-shared</a:t>
            </a:r>
            <a:r>
              <a:rPr lang="en-US" sz="1800" dirty="0">
                <a:solidFill>
                  <a:schemeClr val="tx1"/>
                </a:solidFill>
                <a:cs typeface="Consolas" panose="020B0609020204030204" pitchFamily="49" charset="0"/>
              </a:rPr>
              <a:t>: share a node with other job(s)</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use owner nodes, subject to preemption</a:t>
            </a:r>
          </a:p>
          <a:p>
            <a:pPr>
              <a:lnSpc>
                <a:spcPct val="150000"/>
              </a:lnSpc>
            </a:pPr>
            <a:r>
              <a:rPr lang="en-US" sz="1800" u="sng" dirty="0">
                <a:solidFill>
                  <a:schemeClr val="accent4"/>
                </a:solidFill>
                <a:cs typeface="Consolas" panose="020B0609020204030204" pitchFamily="49" charset="0"/>
              </a:rPr>
              <a:t>&lt;cluster&gt;-shared-guest</a:t>
            </a:r>
            <a:r>
              <a:rPr lang="en-US" sz="1800" dirty="0">
                <a:solidFill>
                  <a:schemeClr val="tx1"/>
                </a:solidFill>
                <a:cs typeface="Consolas" panose="020B0609020204030204" pitchFamily="49" charset="0"/>
              </a:rPr>
              <a:t>: share owner nodes with other jobs, subject to 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a:t>
            </a:r>
            <a:endParaRPr lang="en-US" sz="1800" dirty="0">
              <a:solidFill>
                <a:schemeClr val="tx1"/>
              </a:solidFill>
            </a:endParaRPr>
          </a:p>
        </p:txBody>
      </p:sp>
      <p:pic>
        <p:nvPicPr>
          <p:cNvPr id="3" name="Picture 2" descr="A screenshot of a computer screen&#10;&#10;Description automatically generated">
            <a:extLst>
              <a:ext uri="{FF2B5EF4-FFF2-40B4-BE49-F238E27FC236}">
                <a16:creationId xmlns:a16="http://schemas.microsoft.com/office/drawing/2014/main" id="{93A859F2-2AF7-A978-8B03-665450AAA40E}"/>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4827082" y="1873624"/>
            <a:ext cx="6935171" cy="4069976"/>
          </a:xfrm>
          <a:prstGeom prst="rect">
            <a:avLst/>
          </a:prstGeom>
        </p:spPr>
      </p:pic>
      <p:sp>
        <p:nvSpPr>
          <p:cNvPr id="4" name="TextBox 3">
            <a:extLst>
              <a:ext uri="{FF2B5EF4-FFF2-40B4-BE49-F238E27FC236}">
                <a16:creationId xmlns:a16="http://schemas.microsoft.com/office/drawing/2014/main" id="{B7825E52-A5AC-F861-61EA-B616E0225CC7}"/>
              </a:ext>
            </a:extLst>
          </p:cNvPr>
          <p:cNvSpPr txBox="1"/>
          <p:nvPr/>
        </p:nvSpPr>
        <p:spPr>
          <a:xfrm>
            <a:off x="457200" y="3810000"/>
            <a:ext cx="2677215" cy="1077218"/>
          </a:xfrm>
          <a:prstGeom prst="rect">
            <a:avLst/>
          </a:prstGeom>
          <a:noFill/>
        </p:spPr>
        <p:txBody>
          <a:bodyPr wrap="square" rtlCol="0">
            <a:spAutoFit/>
          </a:bodyPr>
          <a:lstStyle/>
          <a:p>
            <a:r>
              <a:rPr lang="en-US" sz="1600" dirty="0">
                <a:solidFill>
                  <a:srgbClr val="FF0000"/>
                </a:solidFill>
              </a:rPr>
              <a:t>*Exception – granite partition is assumed shared, no granite-shared partition</a:t>
            </a:r>
          </a:p>
        </p:txBody>
      </p:sp>
    </p:spTree>
    <p:extLst>
      <p:ext uri="{BB962C8B-B14F-4D97-AF65-F5344CB8AC3E}">
        <p14:creationId xmlns:p14="http://schemas.microsoft.com/office/powerpoint/2010/main" val="236242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16667E-6 2.22222E-6 L 0.60365 -0.45625 " pathEditMode="relative" rAng="0" ptsTypes="AA">
                                      <p:cBhvr>
                                        <p:cTn id="18" dur="2000" fill="hold"/>
                                        <p:tgtEl>
                                          <p:spTgt spid="4"/>
                                        </p:tgtEl>
                                        <p:attrNameLst>
                                          <p:attrName>ppt_x</p:attrName>
                                          <p:attrName>ppt_y</p:attrName>
                                        </p:attrNameLst>
                                      </p:cBhvr>
                                      <p:rCtr x="30174" y="-22824"/>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1339"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whole node(s) to yourself</a:t>
            </a:r>
          </a:p>
          <a:p>
            <a:pPr>
              <a:lnSpc>
                <a:spcPct val="150000"/>
              </a:lnSpc>
            </a:pPr>
            <a:r>
              <a:rPr lang="en-US" sz="1800" u="sng" dirty="0">
                <a:solidFill>
                  <a:schemeClr val="accent4"/>
                </a:solidFill>
                <a:cs typeface="Consolas" panose="020B0609020204030204" pitchFamily="49" charset="0"/>
              </a:rPr>
              <a:t>&lt;cluster&gt;-shared</a:t>
            </a:r>
            <a:r>
              <a:rPr lang="en-US" sz="1800" dirty="0">
                <a:solidFill>
                  <a:schemeClr val="tx1"/>
                </a:solidFill>
                <a:cs typeface="Consolas" panose="020B0609020204030204" pitchFamily="49" charset="0"/>
              </a:rPr>
              <a:t>: share a node with other job(s)</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use owner nodes, subject to </a:t>
            </a:r>
            <a:r>
              <a:rPr lang="en-US" sz="1800" dirty="0">
                <a:solidFill>
                  <a:srgbClr val="C00000"/>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&lt;cluster&gt;-shared-guest</a:t>
            </a:r>
            <a:r>
              <a:rPr lang="en-US" sz="1800" dirty="0">
                <a:solidFill>
                  <a:schemeClr val="tx1"/>
                </a:solidFill>
                <a:cs typeface="Consolas" panose="020B0609020204030204" pitchFamily="49" charset="0"/>
              </a:rPr>
              <a:t>: share owner nodes with other jobs, subject to </a:t>
            </a:r>
            <a:r>
              <a:rPr lang="en-US" sz="1800" dirty="0">
                <a:solidFill>
                  <a:srgbClr val="C00000"/>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a:t>
            </a:r>
            <a:endParaRPr lang="en-US" sz="1800" dirty="0">
              <a:solidFill>
                <a:srgbClr val="C00000"/>
              </a:solidFill>
            </a:endParaRPr>
          </a:p>
        </p:txBody>
      </p:sp>
      <p:sp>
        <p:nvSpPr>
          <p:cNvPr id="3" name="TextBox 2">
            <a:extLst>
              <a:ext uri="{FF2B5EF4-FFF2-40B4-BE49-F238E27FC236}">
                <a16:creationId xmlns:a16="http://schemas.microsoft.com/office/drawing/2014/main" id="{E1A6976A-7615-5BB7-EB9A-EEB86474F31C}"/>
              </a:ext>
            </a:extLst>
          </p:cNvPr>
          <p:cNvSpPr txBox="1"/>
          <p:nvPr/>
        </p:nvSpPr>
        <p:spPr>
          <a:xfrm>
            <a:off x="4343446" y="6048926"/>
            <a:ext cx="4572000" cy="646331"/>
          </a:xfrm>
          <a:prstGeom prst="rect">
            <a:avLst/>
          </a:prstGeom>
          <a:noFill/>
        </p:spPr>
        <p:txBody>
          <a:bodyPr wrap="square" rtlCol="0">
            <a:spAutoFit/>
          </a:bodyPr>
          <a:lstStyle/>
          <a:p>
            <a:r>
              <a:rPr lang="en-US" sz="1800" dirty="0">
                <a:solidFill>
                  <a:srgbClr val="C00000"/>
                </a:solidFill>
              </a:rPr>
              <a:t>Exception: GPU partitions are all in Shared mode (even with no “-shared” in names)</a:t>
            </a:r>
          </a:p>
        </p:txBody>
      </p:sp>
      <p:sp>
        <p:nvSpPr>
          <p:cNvPr id="4" name="TextBox 3">
            <a:extLst>
              <a:ext uri="{FF2B5EF4-FFF2-40B4-BE49-F238E27FC236}">
                <a16:creationId xmlns:a16="http://schemas.microsoft.com/office/drawing/2014/main" id="{ACE2E3C5-08BA-445D-D490-2BCCF815061C}"/>
              </a:ext>
            </a:extLst>
          </p:cNvPr>
          <p:cNvSpPr txBox="1"/>
          <p:nvPr/>
        </p:nvSpPr>
        <p:spPr>
          <a:xfrm>
            <a:off x="4191000" y="6022032"/>
            <a:ext cx="304892" cy="461665"/>
          </a:xfrm>
          <a:prstGeom prst="rect">
            <a:avLst/>
          </a:prstGeom>
          <a:noFill/>
        </p:spPr>
        <p:txBody>
          <a:bodyPr wrap="none" rtlCol="0">
            <a:spAutoFit/>
          </a:bodyPr>
          <a:lstStyle/>
          <a:p>
            <a:r>
              <a:rPr lang="en-US" dirty="0">
                <a:solidFill>
                  <a:srgbClr val="C00000"/>
                </a:solidFill>
              </a:rPr>
              <a:t>*</a:t>
            </a:r>
          </a:p>
        </p:txBody>
      </p:sp>
      <p:pic>
        <p:nvPicPr>
          <p:cNvPr id="5" name="Picture 4" descr="A screenshot of a computer screen&#10;&#10;Description automatically generated">
            <a:extLst>
              <a:ext uri="{FF2B5EF4-FFF2-40B4-BE49-F238E27FC236}">
                <a16:creationId xmlns:a16="http://schemas.microsoft.com/office/drawing/2014/main" id="{7D7F94C4-8C42-CDA7-63DA-C87D93A1659D}"/>
              </a:ext>
            </a:extLst>
          </p:cNvPr>
          <p:cNvPicPr>
            <a:picLocks noChangeAspect="1"/>
          </p:cNvPicPr>
          <p:nvPr/>
        </p:nvPicPr>
        <p:blipFill>
          <a:blip r:embed="rId3">
            <a:extLst>
              <a:ext uri="{28A0092B-C50C-407E-A947-70E740481C1C}">
                <a14:useLocalDpi xmlns:a14="http://schemas.microsoft.com/office/drawing/2010/main" val="0"/>
              </a:ext>
            </a:extLst>
          </a:blip>
          <a:srcRect t="1053"/>
          <a:stretch/>
        </p:blipFill>
        <p:spPr>
          <a:xfrm>
            <a:off x="4827082" y="1873624"/>
            <a:ext cx="6935171" cy="4069976"/>
          </a:xfrm>
          <a:prstGeom prst="rect">
            <a:avLst/>
          </a:prstGeom>
        </p:spPr>
      </p:pic>
    </p:spTree>
    <p:extLst>
      <p:ext uri="{BB962C8B-B14F-4D97-AF65-F5344CB8AC3E}">
        <p14:creationId xmlns:p14="http://schemas.microsoft.com/office/powerpoint/2010/main" val="2638799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78978097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1208" y="1143000"/>
            <a:ext cx="8153400" cy="762000"/>
          </a:xfrm>
        </p:spPr>
        <p:txBody>
          <a:bodyPr/>
          <a:lstStyle/>
          <a:p>
            <a:pPr algn="ctr" eaLnBrk="1" hangingPunct="1"/>
            <a:r>
              <a:rPr lang="en-US" sz="4000" b="1" dirty="0">
                <a:solidFill>
                  <a:srgbClr val="990000"/>
                </a:solidFill>
                <a:latin typeface="+mn-lt"/>
              </a:rPr>
              <a:t>Node Sharing</a:t>
            </a:r>
          </a:p>
        </p:txBody>
      </p:sp>
      <p:sp>
        <p:nvSpPr>
          <p:cNvPr id="18435" name="Rectangle 3"/>
          <p:cNvSpPr>
            <a:spLocks noGrp="1" noChangeArrowheads="1"/>
          </p:cNvSpPr>
          <p:nvPr>
            <p:ph idx="1"/>
          </p:nvPr>
        </p:nvSpPr>
        <p:spPr>
          <a:xfrm>
            <a:off x="-4091" y="1751066"/>
            <a:ext cx="9143999" cy="4648200"/>
          </a:xfrm>
        </p:spPr>
        <p:txBody>
          <a:bodyPr/>
          <a:lstStyle/>
          <a:p>
            <a:r>
              <a:rPr lang="en-US" sz="2400" dirty="0">
                <a:solidFill>
                  <a:srgbClr val="C00000"/>
                </a:solidFill>
              </a:rPr>
              <a:t>Use </a:t>
            </a:r>
            <a:r>
              <a:rPr lang="en-US" sz="2400" b="1" dirty="0">
                <a:solidFill>
                  <a:srgbClr val="C00000"/>
                </a:solidFill>
              </a:rPr>
              <a:t>Shared Partition </a:t>
            </a:r>
            <a:r>
              <a:rPr lang="en-US" sz="2400" dirty="0">
                <a:solidFill>
                  <a:srgbClr val="C00000"/>
                </a:solidFill>
              </a:rPr>
              <a:t>wherever</a:t>
            </a:r>
            <a:r>
              <a:rPr lang="zh-CN" altLang="en-US" sz="2400" dirty="0">
                <a:solidFill>
                  <a:srgbClr val="C00000"/>
                </a:solidFill>
              </a:rPr>
              <a:t> </a:t>
            </a:r>
            <a:r>
              <a:rPr lang="en-US" altLang="zh-CN" sz="2400" dirty="0">
                <a:solidFill>
                  <a:srgbClr val="C00000"/>
                </a:solidFill>
              </a:rPr>
              <a:t>possible</a:t>
            </a:r>
          </a:p>
          <a:p>
            <a:pPr lvl="1"/>
            <a:r>
              <a:rPr lang="en-US" sz="2400" dirty="0">
                <a:solidFill>
                  <a:schemeClr val="tx1"/>
                </a:solidFill>
              </a:rPr>
              <a:t>Save</a:t>
            </a:r>
            <a:r>
              <a:rPr lang="zh-CN" altLang="en-US" sz="2400" dirty="0">
                <a:solidFill>
                  <a:schemeClr val="tx1"/>
                </a:solidFill>
              </a:rPr>
              <a:t> </a:t>
            </a:r>
            <a:r>
              <a:rPr lang="en-US" altLang="zh-CN" sz="2400" dirty="0">
                <a:solidFill>
                  <a:schemeClr val="tx1"/>
                </a:solidFill>
              </a:rPr>
              <a:t>your</a:t>
            </a:r>
            <a:r>
              <a:rPr lang="zh-CN" altLang="en-US" sz="2400" dirty="0">
                <a:solidFill>
                  <a:schemeClr val="tx1"/>
                </a:solidFill>
              </a:rPr>
              <a:t> </a:t>
            </a:r>
            <a:r>
              <a:rPr lang="en-US" altLang="zh-CN" sz="2400" dirty="0">
                <a:solidFill>
                  <a:schemeClr val="tx1"/>
                </a:solidFill>
              </a:rPr>
              <a:t>group</a:t>
            </a:r>
            <a:r>
              <a:rPr lang="zh-CN" altLang="en-US" sz="2400" dirty="0">
                <a:solidFill>
                  <a:schemeClr val="tx1"/>
                </a:solidFill>
              </a:rPr>
              <a:t> </a:t>
            </a:r>
            <a:r>
              <a:rPr lang="en-US" altLang="zh-CN" sz="2400" dirty="0">
                <a:solidFill>
                  <a:schemeClr val="tx1"/>
                </a:solidFill>
              </a:rPr>
              <a:t>allocations/credits</a:t>
            </a:r>
          </a:p>
          <a:p>
            <a:pPr lvl="1"/>
            <a:r>
              <a:rPr lang="en-US" sz="2400" dirty="0">
                <a:solidFill>
                  <a:schemeClr val="tx1"/>
                </a:solidFill>
              </a:rPr>
              <a:t>Shorten queueing time for you</a:t>
            </a:r>
            <a:r>
              <a:rPr lang="zh-CN" altLang="en-US" sz="2400" dirty="0">
                <a:solidFill>
                  <a:schemeClr val="tx1"/>
                </a:solidFill>
              </a:rPr>
              <a:t> </a:t>
            </a:r>
            <a:r>
              <a:rPr lang="en-US" altLang="zh-CN" sz="2400" dirty="0">
                <a:solidFill>
                  <a:schemeClr val="tx1"/>
                </a:solidFill>
              </a:rPr>
              <a:t>and others</a:t>
            </a:r>
          </a:p>
          <a:p>
            <a:pPr lvl="1"/>
            <a:r>
              <a:rPr lang="en-US" sz="2400" dirty="0">
                <a:solidFill>
                  <a:schemeClr val="tx1"/>
                </a:solidFill>
              </a:rPr>
              <a:t>Help increase utilization and save energy/environment</a:t>
            </a: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r>
              <a:rPr lang="en-US" sz="2000" dirty="0">
                <a:hlinkClick r:id="rId3"/>
              </a:rPr>
              <a:t>https://www.chpc.utah.edu/documentation/software/node-sharing.php</a:t>
            </a:r>
            <a:endParaRPr lang="en-US" sz="2000" dirty="0"/>
          </a:p>
        </p:txBody>
      </p:sp>
    </p:spTree>
    <p:extLst>
      <p:ext uri="{BB962C8B-B14F-4D97-AF65-F5344CB8AC3E}">
        <p14:creationId xmlns:p14="http://schemas.microsoft.com/office/powerpoint/2010/main" val="8065938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143000"/>
            <a:ext cx="8991600" cy="762000"/>
          </a:xfrm>
        </p:spPr>
        <p:txBody>
          <a:bodyPr/>
          <a:lstStyle/>
          <a:p>
            <a:pPr algn="ctr" eaLnBrk="1" hangingPunct="1"/>
            <a:r>
              <a:rPr lang="en-US" sz="4000" b="1" dirty="0">
                <a:solidFill>
                  <a:srgbClr val="990000"/>
                </a:solidFill>
                <a:latin typeface="+mn-lt"/>
              </a:rPr>
              <a:t>Node Sharing</a:t>
            </a:r>
          </a:p>
        </p:txBody>
      </p:sp>
      <p:sp>
        <p:nvSpPr>
          <p:cNvPr id="18435" name="Rectangle 3"/>
          <p:cNvSpPr>
            <a:spLocks noGrp="1" noChangeArrowheads="1"/>
          </p:cNvSpPr>
          <p:nvPr>
            <p:ph idx="1"/>
          </p:nvPr>
        </p:nvSpPr>
        <p:spPr>
          <a:xfrm>
            <a:off x="0" y="1828800"/>
            <a:ext cx="6248400" cy="4572000"/>
          </a:xfrm>
        </p:spPr>
        <p:txBody>
          <a:bodyPr/>
          <a:lstStyle/>
          <a:p>
            <a:r>
              <a:rPr lang="en-US" sz="2200" dirty="0"/>
              <a:t>CHPC provides heat maps of usage of owner nodes by the owner over last two weeks</a:t>
            </a:r>
          </a:p>
          <a:p>
            <a:r>
              <a:rPr lang="en-US" sz="2200" dirty="0">
                <a:hlinkClick r:id="rId3"/>
              </a:rPr>
              <a:t>https://www.chpc.utah.edu/usage/constraints/</a:t>
            </a:r>
            <a:endParaRPr lang="en-US" sz="2200" dirty="0"/>
          </a:p>
          <a:p>
            <a:r>
              <a:rPr lang="en-US" sz="2200" dirty="0"/>
              <a:t>Use this to target specific owner partitions </a:t>
            </a:r>
            <a:r>
              <a:rPr lang="en-US" sz="2200" i="1" dirty="0"/>
              <a:t>with use of constraints </a:t>
            </a:r>
            <a:r>
              <a:rPr lang="en-US" sz="2200" dirty="0"/>
              <a:t>(more later) and node feature list</a:t>
            </a:r>
          </a:p>
          <a:p>
            <a:pPr marL="0" indent="0">
              <a:buNone/>
            </a:pPr>
            <a:endParaRPr lang="en-US" sz="2200" dirty="0"/>
          </a:p>
        </p:txBody>
      </p:sp>
      <p:pic>
        <p:nvPicPr>
          <p:cNvPr id="2" name="Picture 1">
            <a:extLst>
              <a:ext uri="{FF2B5EF4-FFF2-40B4-BE49-F238E27FC236}">
                <a16:creationId xmlns:a16="http://schemas.microsoft.com/office/drawing/2014/main" id="{83E5AE2F-C744-40BA-9789-03A6A5E810D9}"/>
              </a:ext>
            </a:extLst>
          </p:cNvPr>
          <p:cNvPicPr>
            <a:picLocks noChangeAspect="1"/>
          </p:cNvPicPr>
          <p:nvPr/>
        </p:nvPicPr>
        <p:blipFill>
          <a:blip r:embed="rId4"/>
          <a:stretch>
            <a:fillRect/>
          </a:stretch>
        </p:blipFill>
        <p:spPr>
          <a:xfrm>
            <a:off x="6369226" y="1447800"/>
            <a:ext cx="2774774" cy="4800600"/>
          </a:xfrm>
          <a:prstGeom prst="rect">
            <a:avLst/>
          </a:prstGeom>
        </p:spPr>
      </p:pic>
    </p:spTree>
    <p:extLst>
      <p:ext uri="{BB962C8B-B14F-4D97-AF65-F5344CB8AC3E}">
        <p14:creationId xmlns:p14="http://schemas.microsoft.com/office/powerpoint/2010/main" val="7768436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More on Accounts &amp; Partitions</a:t>
            </a:r>
          </a:p>
        </p:txBody>
      </p:sp>
      <p:sp>
        <p:nvSpPr>
          <p:cNvPr id="18435" name="Rectangle 3"/>
          <p:cNvSpPr>
            <a:spLocks noGrp="1" noChangeArrowheads="1"/>
          </p:cNvSpPr>
          <p:nvPr>
            <p:ph idx="1"/>
          </p:nvPr>
        </p:nvSpPr>
        <p:spPr>
          <a:xfrm>
            <a:off x="228601" y="1981200"/>
            <a:ext cx="8610600" cy="4038600"/>
          </a:xfrm>
        </p:spPr>
        <p:txBody>
          <a:bodyPr/>
          <a:lstStyle/>
          <a:p>
            <a:pPr marL="0" indent="0">
              <a:buNone/>
            </a:pP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1752498695"/>
              </p:ext>
            </p:extLst>
          </p:nvPr>
        </p:nvGraphicFramePr>
        <p:xfrm>
          <a:off x="76200" y="1828800"/>
          <a:ext cx="8991600" cy="4508719"/>
        </p:xfrm>
        <a:graphic>
          <a:graphicData uri="http://schemas.openxmlformats.org/drawingml/2006/table">
            <a:tbl>
              <a:tblPr/>
              <a:tblGrid>
                <a:gridCol w="3505200">
                  <a:extLst>
                    <a:ext uri="{9D8B030D-6E8A-4147-A177-3AD203B41FA5}">
                      <a16:colId xmlns:a16="http://schemas.microsoft.com/office/drawing/2014/main" val="1703437405"/>
                    </a:ext>
                  </a:extLst>
                </a:gridCol>
                <a:gridCol w="5486400">
                  <a:extLst>
                    <a:ext uri="{9D8B030D-6E8A-4147-A177-3AD203B41FA5}">
                      <a16:colId xmlns:a16="http://schemas.microsoft.com/office/drawing/2014/main" val="1990973230"/>
                    </a:ext>
                  </a:extLst>
                </a:gridCol>
              </a:tblGrid>
              <a:tr h="425706">
                <a:tc>
                  <a:txBody>
                    <a:bodyPr/>
                    <a:lstStyle/>
                    <a:p>
                      <a:r>
                        <a:rPr lang="en-US" sz="1200" b="1" dirty="0">
                          <a:effectLst/>
                        </a:rPr>
                        <a:t>Awarded allocations and node ownership status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a:effectLst/>
                        </a:rPr>
                        <a:t>What resource(s) are available </a:t>
                      </a:r>
                      <a:r>
                        <a:rPr lang="en-US" sz="1100" b="0" dirty="0">
                          <a:effectLst/>
                        </a:rPr>
                        <a:t>(</a:t>
                      </a:r>
                      <a:r>
                        <a:rPr lang="en-US" sz="1000" b="0" dirty="0">
                          <a:effectLst/>
                        </a:rPr>
                        <a:t>recommendation high to low)</a:t>
                      </a:r>
                      <a:endParaRPr lang="en-US" sz="1200" b="0" dirty="0">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2824248"/>
                  </a:ext>
                </a:extLst>
              </a:tr>
              <a:tr h="1153395">
                <a:tc>
                  <a:txBody>
                    <a:bodyPr/>
                    <a:lstStyle/>
                    <a:p>
                      <a:r>
                        <a:rPr lang="en-US" sz="1200" b="1" dirty="0">
                          <a:effectLst/>
                        </a:rPr>
                        <a:t>No allocation </a:t>
                      </a:r>
                      <a:r>
                        <a:rPr lang="en-US" sz="1200" b="0" dirty="0">
                          <a:effectLst/>
                        </a:rPr>
                        <a:t>awarded</a:t>
                      </a:r>
                      <a:r>
                        <a:rPr lang="en-US" sz="1200" b="1" dirty="0">
                          <a:effectLst/>
                        </a:rPr>
                        <a:t>, no owner </a:t>
                      </a:r>
                      <a:r>
                        <a:rPr lang="en-US" sz="1200" b="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a:t>
                      </a:r>
                      <a:r>
                        <a:rPr lang="en-US" sz="1200" dirty="0">
                          <a:effectLst/>
                        </a:rPr>
                        <a:t>- </a:t>
                      </a:r>
                      <a:r>
                        <a:rPr lang="en-US" sz="1200" u="sng" dirty="0">
                          <a:effectLst/>
                        </a:rPr>
                        <a:t>not recommended</a:t>
                      </a:r>
                      <a:br>
                        <a:rPr lang="en-US" sz="1200" u="sng" dirty="0">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4550143"/>
                  </a:ext>
                </a:extLst>
              </a:tr>
              <a:tr h="608150">
                <a:tc>
                  <a:txBody>
                    <a:bodyPr/>
                    <a:lstStyle/>
                    <a:p>
                      <a:r>
                        <a:rPr lang="en-US" sz="1200" b="0" dirty="0">
                          <a:effectLst/>
                        </a:rPr>
                        <a:t>Awarded general </a:t>
                      </a:r>
                      <a:r>
                        <a:rPr lang="en-US" sz="1200" b="1" dirty="0">
                          <a:effectLst/>
                        </a:rPr>
                        <a:t>allocation</a:t>
                      </a:r>
                      <a:r>
                        <a:rPr lang="en-US" sz="1200" dirty="0">
                          <a:effectLst/>
                        </a:rPr>
                        <a:t>, </a:t>
                      </a:r>
                      <a:r>
                        <a:rPr lang="en-US" sz="1200" b="1" dirty="0">
                          <a:effectLst/>
                        </a:rPr>
                        <a:t>no owner </a:t>
                      </a:r>
                      <a:r>
                        <a:rPr lang="en-US" sz="120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endParaRPr lang="en-US" sz="1200" u="none" strike="noStrike" dirty="0">
                        <a:solidFill>
                          <a:schemeClr val="tx1"/>
                        </a:solidFill>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dirty="0">
                          <a:solidFill>
                            <a:schemeClr val="tx1"/>
                          </a:solidFill>
                          <a:effectLst/>
                        </a:rPr>
                        <a:t>Unallocated general nodes </a:t>
                      </a:r>
                      <a:r>
                        <a:rPr lang="en-US" sz="1200" u="none" dirty="0">
                          <a:solidFill>
                            <a:schemeClr val="tx1"/>
                          </a:solidFill>
                          <a:effectLst/>
                        </a:rPr>
                        <a:t>(</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br>
                        <a:rPr lang="en-US" sz="1200" dirty="0">
                          <a:effectLst/>
                        </a:rPr>
                      </a:b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1759088"/>
                  </a:ext>
                </a:extLst>
              </a:tr>
              <a:tr h="1335510">
                <a:tc>
                  <a:txBody>
                    <a:bodyPr/>
                    <a:lstStyle/>
                    <a:p>
                      <a:r>
                        <a:rPr lang="en-US" sz="1200" dirty="0">
                          <a:effectLst/>
                        </a:rPr>
                        <a:t>Group </a:t>
                      </a:r>
                      <a:r>
                        <a:rPr lang="en-US" sz="1200" b="1" dirty="0">
                          <a:effectLst/>
                        </a:rPr>
                        <a:t>owner nodes</a:t>
                      </a:r>
                      <a:r>
                        <a:rPr lang="en-US" sz="1200" dirty="0">
                          <a:effectLst/>
                        </a:rPr>
                        <a:t>, </a:t>
                      </a:r>
                      <a:r>
                        <a:rPr lang="en-US" sz="1200" b="1" dirty="0">
                          <a:effectLst/>
                        </a:rPr>
                        <a:t>no allocation </a:t>
                      </a:r>
                      <a:r>
                        <a:rPr lang="en-US" sz="1200" dirty="0">
                          <a:effectLst/>
                        </a:rPr>
                        <a:t>awarded</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a:t>
                      </a:r>
                      <a:r>
                        <a:rPr lang="en-US" sz="1200" i="1" u="none" dirty="0">
                          <a:solidFill>
                            <a:schemeClr val="tx1"/>
                          </a:solidFill>
                          <a:effectLst/>
                        </a:rPr>
                        <a:t>&lt;cluster&gt;-guest</a:t>
                      </a:r>
                      <a:r>
                        <a:rPr lang="en-US" sz="1200" i="0" u="none" dirty="0">
                          <a:solidFill>
                            <a:schemeClr val="tx1"/>
                          </a:solidFill>
                          <a:effectLst/>
                        </a:rPr>
                        <a:t> 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 </a:t>
                      </a:r>
                      <a:r>
                        <a:rPr lang="en-US" sz="1200" u="sng" dirty="0">
                          <a:solidFill>
                            <a:schemeClr val="tx1"/>
                          </a:solidFill>
                          <a:effectLst/>
                        </a:rPr>
                        <a:t>not recommended</a:t>
                      </a:r>
                      <a:br>
                        <a:rPr lang="en-US" sz="1200" u="sng" dirty="0">
                          <a:solidFill>
                            <a:schemeClr val="tx1"/>
                          </a:solidFill>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2244721"/>
                  </a:ext>
                </a:extLst>
              </a:tr>
              <a:tr h="973039">
                <a:tc>
                  <a:txBody>
                    <a:bodyPr/>
                    <a:lstStyle/>
                    <a:p>
                      <a:r>
                        <a:rPr lang="en-US" sz="1200" dirty="0">
                          <a:effectLst/>
                        </a:rPr>
                        <a:t>Group </a:t>
                      </a:r>
                      <a:r>
                        <a:rPr lang="en-US" sz="1200" b="1" dirty="0">
                          <a:effectLst/>
                        </a:rPr>
                        <a:t>owner node</a:t>
                      </a:r>
                      <a:r>
                        <a:rPr lang="en-US" sz="1200" dirty="0">
                          <a:effectLst/>
                        </a:rPr>
                        <a:t>, awarded </a:t>
                      </a:r>
                      <a:r>
                        <a:rPr lang="en-US" sz="1200" b="1" dirty="0">
                          <a:effectLst/>
                        </a:rPr>
                        <a:t>general allocation</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5663956"/>
                  </a:ext>
                </a:extLst>
              </a:tr>
            </a:tbl>
          </a:graphicData>
        </a:graphic>
      </p:graphicFrame>
      <p:sp>
        <p:nvSpPr>
          <p:cNvPr id="3" name="Rectangle 2">
            <a:extLst>
              <a:ext uri="{FF2B5EF4-FFF2-40B4-BE49-F238E27FC236}">
                <a16:creationId xmlns:a16="http://schemas.microsoft.com/office/drawing/2014/main" id="{800ABD00-DB1E-4760-BB3E-8AA154636A60}"/>
              </a:ext>
            </a:extLst>
          </p:cNvPr>
          <p:cNvSpPr/>
          <p:nvPr/>
        </p:nvSpPr>
        <p:spPr>
          <a:xfrm>
            <a:off x="2241" y="6427113"/>
            <a:ext cx="9144000" cy="430887"/>
          </a:xfrm>
          <a:prstGeom prst="rect">
            <a:avLst/>
          </a:prstGeom>
        </p:spPr>
        <p:txBody>
          <a:bodyPr wrap="square">
            <a:spAutoFit/>
          </a:bodyPr>
          <a:lstStyle/>
          <a:p>
            <a:pPr marL="0" indent="0">
              <a:buNone/>
            </a:pPr>
            <a:r>
              <a:rPr lang="en-US" sz="2200" dirty="0"/>
              <a:t>See </a:t>
            </a:r>
            <a:r>
              <a:rPr lang="en-US" sz="2200" dirty="0">
                <a:hlinkClick r:id="rId3"/>
              </a:rPr>
              <a:t>https://www.chpc.utah.edu/documentation/guides/index.php#parts</a:t>
            </a:r>
            <a:r>
              <a:rPr lang="en-US" sz="2200" dirty="0"/>
              <a:t> </a:t>
            </a:r>
          </a:p>
        </p:txBody>
      </p:sp>
    </p:spTree>
    <p:extLst>
      <p:ext uri="{BB962C8B-B14F-4D97-AF65-F5344CB8AC3E}">
        <p14:creationId xmlns:p14="http://schemas.microsoft.com/office/powerpoint/2010/main" val="41702593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105425"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622163" y="1710018"/>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algn="ctr"/>
            <a:r>
              <a:rPr lang="en-US" u="sng" dirty="0">
                <a:solidFill>
                  <a:srgbClr val="FF0000"/>
                </a:solidFill>
              </a:rPr>
              <a:t>#SBATCH --time=02:00:00 </a:t>
            </a:r>
            <a:r>
              <a:rPr lang="en-US" dirty="0">
                <a:solidFill>
                  <a:srgbClr val="FF0000"/>
                </a:solidFill>
              </a:rPr>
              <a:t> specifies </a:t>
            </a:r>
            <a:r>
              <a:rPr lang="en-US" sz="2400" dirty="0">
                <a:solidFill>
                  <a:srgbClr val="FF0000"/>
                </a:solidFill>
                <a:sym typeface="Wingdings" panose="05000000000000000000" pitchFamily="2" charset="2"/>
              </a:rPr>
              <a:t>wall </a:t>
            </a:r>
            <a:r>
              <a:rPr lang="en-US" sz="2400" dirty="0">
                <a:solidFill>
                  <a:srgbClr val="FF0000"/>
                </a:solidFill>
              </a:rPr>
              <a:t>time of a job in </a:t>
            </a:r>
            <a:r>
              <a:rPr lang="en-US" dirty="0" err="1">
                <a:solidFill>
                  <a:srgbClr val="FF0000"/>
                </a:solidFill>
              </a:rPr>
              <a:t>H</a:t>
            </a:r>
            <a:r>
              <a:rPr lang="en-US" sz="2400" dirty="0" err="1">
                <a:solidFill>
                  <a:srgbClr val="FF0000"/>
                </a:solidFill>
              </a:rPr>
              <a:t>ours:Minutes:Seconds</a:t>
            </a:r>
            <a:endParaRPr lang="en-US" sz="2400"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701465" y="5106761"/>
            <a:ext cx="3138616" cy="830997"/>
          </a:xfrm>
          <a:prstGeom prst="rect">
            <a:avLst/>
          </a:prstGeom>
          <a:noFill/>
        </p:spPr>
        <p:txBody>
          <a:bodyPr wrap="none" rtlCol="0">
            <a:spAutoFit/>
          </a:bodyPr>
          <a:lstStyle/>
          <a:p>
            <a:pPr algn="ctr"/>
            <a:r>
              <a:rPr lang="en-US" dirty="0">
                <a:solidFill>
                  <a:srgbClr val="FF0000"/>
                </a:solidFill>
              </a:rPr>
              <a:t>#SBATCH -t 02:00:00</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9816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04 -0.01667 L 0.00104 0.02778 " pathEditMode="relative" rAng="0" ptsTypes="AA">
                                      <p:cBhvr>
                                        <p:cTn id="6" dur="2000" fill="hold"/>
                                        <p:tgtEl>
                                          <p:spTgt spid="2"/>
                                        </p:tgtEl>
                                        <p:attrNameLst>
                                          <p:attrName>ppt_x</p:attrName>
                                          <p:attrName>ppt_y</p:attrName>
                                        </p:attrNameLst>
                                      </p:cBhvr>
                                      <p:rCtr x="0" y="2222"/>
                                    </p:animMotion>
                                  </p:childTnLst>
                                </p:cTn>
                              </p:par>
                              <p:par>
                                <p:cTn id="7" presetID="0" presetClass="path" presetSubtype="0" accel="50000" decel="50000" fill="hold" grpId="1" nodeType="withEffect">
                                  <p:stCondLst>
                                    <p:cond delay="0"/>
                                  </p:stCondLst>
                                  <p:childTnLst>
                                    <p:animMotion origin="layout" path="M -0.00139 -0.01667 L -0.00139 0.02778 " pathEditMode="relative" rAng="0" ptsTypes="AA">
                                      <p:cBhvr>
                                        <p:cTn id="8" dur="2000" fill="hold"/>
                                        <p:tgtEl>
                                          <p:spTgt spid="3"/>
                                        </p:tgtEl>
                                        <p:attrNameLst>
                                          <p:attrName>ppt_x</p:attrName>
                                          <p:attrName>ppt_y</p:attrName>
                                        </p:attrNameLst>
                                      </p:cBhvr>
                                      <p:rCtr x="0" y="222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84396" y="1851212"/>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601134" y="1855694"/>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--nodes=1 </a:t>
            </a:r>
            <a:r>
              <a:rPr lang="en-US" dirty="0">
                <a:solidFill>
                  <a:srgbClr val="FF0000"/>
                </a:solidFill>
              </a:rPr>
              <a:t> specifies </a:t>
            </a:r>
            <a:r>
              <a:rPr lang="en-US" dirty="0">
                <a:solidFill>
                  <a:srgbClr val="FF0000"/>
                </a:solidFill>
                <a:sym typeface="Wingdings" panose="05000000000000000000" pitchFamily="2" charset="2"/>
              </a:rPr>
              <a:t>number of nodes</a:t>
            </a:r>
            <a:endParaRPr lang="en-US"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46298" y="5106761"/>
            <a:ext cx="2248950" cy="830997"/>
          </a:xfrm>
          <a:prstGeom prst="rect">
            <a:avLst/>
          </a:prstGeom>
          <a:noFill/>
        </p:spPr>
        <p:txBody>
          <a:bodyPr wrap="none" rtlCol="0">
            <a:spAutoFit/>
          </a:bodyPr>
          <a:lstStyle/>
          <a:p>
            <a:pPr algn="ctr"/>
            <a:r>
              <a:rPr lang="en-US" dirty="0">
                <a:solidFill>
                  <a:srgbClr val="FF0000"/>
                </a:solidFill>
              </a:rPr>
              <a:t>#SBATCH -N 1</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7473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3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3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70951"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7689"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a:t>
            </a:r>
            <a:r>
              <a:rPr lang="en-US" u="sng" dirty="0" err="1">
                <a:solidFill>
                  <a:srgbClr val="FF0000"/>
                </a:solidFill>
              </a:rPr>
              <a:t>cpus</a:t>
            </a:r>
            <a:r>
              <a:rPr lang="en-US" u="sng" dirty="0">
                <a:solidFill>
                  <a:srgbClr val="FF0000"/>
                </a:solidFill>
              </a:rPr>
              <a:t>-per-task=8 </a:t>
            </a:r>
            <a:r>
              <a:rPr lang="en-US" dirty="0">
                <a:solidFill>
                  <a:srgbClr val="FF0000"/>
                </a:solidFill>
              </a:rPr>
              <a:t> </a:t>
            </a:r>
            <a:r>
              <a:rPr lang="en-US" dirty="0">
                <a:solidFill>
                  <a:srgbClr val="FF0000"/>
                </a:solidFill>
                <a:sym typeface="Wingdings" panose="05000000000000000000" pitchFamily="2" charset="2"/>
              </a:rPr>
              <a:t>total number of CPUs 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80763" y="5106761"/>
            <a:ext cx="2180020" cy="830997"/>
          </a:xfrm>
          <a:prstGeom prst="rect">
            <a:avLst/>
          </a:prstGeom>
          <a:noFill/>
        </p:spPr>
        <p:txBody>
          <a:bodyPr wrap="none" rtlCol="0">
            <a:spAutoFit/>
          </a:bodyPr>
          <a:lstStyle/>
          <a:p>
            <a:pPr algn="ctr"/>
            <a:r>
              <a:rPr lang="en-US" dirty="0">
                <a:solidFill>
                  <a:srgbClr val="FF0000"/>
                </a:solidFill>
              </a:rPr>
              <a:t>#SBATCH -c 8</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428409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33333E-6 L 4.16667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5.55556E-7 3.33333E-6 L 5.55556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75433"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92171"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3969594"/>
            <a:ext cx="6577161" cy="1200329"/>
          </a:xfrm>
          <a:prstGeom prst="rect">
            <a:avLst/>
          </a:prstGeom>
          <a:noFill/>
        </p:spPr>
        <p:txBody>
          <a:bodyPr wrap="square" rtlCol="0">
            <a:spAutoFit/>
          </a:bodyPr>
          <a:lstStyle/>
          <a:p>
            <a:pPr marL="0" indent="0" algn="ctr">
              <a:buNone/>
            </a:pPr>
            <a:r>
              <a:rPr lang="en-US" u="sng" dirty="0">
                <a:solidFill>
                  <a:srgbClr val="FF0000"/>
                </a:solidFill>
              </a:rPr>
              <a:t>#SBATCH --mem=32GB</a:t>
            </a:r>
            <a:r>
              <a:rPr lang="en-US" dirty="0">
                <a:solidFill>
                  <a:srgbClr val="FF0000"/>
                </a:solidFill>
              </a:rPr>
              <a:t> </a:t>
            </a:r>
            <a:r>
              <a:rPr lang="en-US" dirty="0">
                <a:solidFill>
                  <a:srgbClr val="FF0000"/>
                </a:solidFill>
                <a:sym typeface="Wingdings" panose="05000000000000000000" pitchFamily="2" charset="2"/>
              </a:rPr>
              <a:t>specifies total memory </a:t>
            </a:r>
            <a:r>
              <a:rPr lang="en-US" i="1" dirty="0">
                <a:solidFill>
                  <a:srgbClr val="FF0000"/>
                </a:solidFill>
                <a:sym typeface="Wingdings" panose="05000000000000000000" pitchFamily="2" charset="2"/>
              </a:rPr>
              <a:t>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923186" y="5005489"/>
            <a:ext cx="3200400" cy="1200329"/>
          </a:xfrm>
          <a:prstGeom prst="rect">
            <a:avLst/>
          </a:prstGeom>
          <a:noFill/>
        </p:spPr>
        <p:txBody>
          <a:bodyPr wrap="square" rtlCol="0">
            <a:spAutoFit/>
          </a:bodyPr>
          <a:lstStyle/>
          <a:p>
            <a:pPr algn="ctr"/>
            <a:r>
              <a:rPr lang="en-US" dirty="0">
                <a:solidFill>
                  <a:srgbClr val="FF0000"/>
                </a:solidFill>
              </a:rPr>
              <a:t>#SBATCH --mem=0 gives you memory of whole node </a:t>
            </a:r>
          </a:p>
        </p:txBody>
      </p:sp>
    </p:spTree>
    <p:extLst>
      <p:ext uri="{BB962C8B-B14F-4D97-AF65-F5344CB8AC3E}">
        <p14:creationId xmlns:p14="http://schemas.microsoft.com/office/powerpoint/2010/main" val="360421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112E-17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77778E-7 -5.55112E-17 L -2.77778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cpus</a:t>
            </a:r>
            <a:r>
              <a:rPr lang="en-US" sz="110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71724"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0965" y="2532290"/>
            <a:ext cx="4038600" cy="43951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u="sng" dirty="0">
                <a:solidFill>
                  <a:srgbClr val="FF0000"/>
                </a:solidFill>
              </a:rPr>
              <a:t>#SBATCH -o</a:t>
            </a:r>
            <a:r>
              <a:rPr lang="en-US" dirty="0">
                <a:solidFill>
                  <a:srgbClr val="FF0000"/>
                </a:solidFill>
              </a:rPr>
              <a:t> outputs standard output in the form </a:t>
            </a:r>
            <a:r>
              <a:rPr lang="en-US" dirty="0" err="1">
                <a:solidFill>
                  <a:srgbClr val="FF0000"/>
                </a:solidFill>
              </a:rPr>
              <a:t>slurmjob</a:t>
            </a:r>
            <a:r>
              <a:rPr lang="en-US" dirty="0">
                <a:solidFill>
                  <a:srgbClr val="FF0000"/>
                </a:solidFill>
              </a:rPr>
              <a:t>-&lt;JOBID&gt;.out-&lt;NODEID&gt;</a:t>
            </a:r>
            <a:endParaRPr lang="en-US" i="1" dirty="0">
              <a:solidFill>
                <a:srgbClr val="FF0000"/>
              </a:solidFill>
              <a:sym typeface="Wingdings" panose="05000000000000000000" pitchFamily="2" charset="2"/>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u="sng" dirty="0">
                <a:solidFill>
                  <a:srgbClr val="FF0000"/>
                </a:solidFill>
              </a:rPr>
              <a:t>#SBATCH -e</a:t>
            </a:r>
            <a:r>
              <a:rPr lang="en-US" dirty="0">
                <a:solidFill>
                  <a:srgbClr val="FF0000"/>
                </a:solidFill>
              </a:rPr>
              <a:t> outputs error messages in the form </a:t>
            </a:r>
            <a:r>
              <a:rPr lang="en-US" dirty="0" err="1">
                <a:solidFill>
                  <a:srgbClr val="FF0000"/>
                </a:solidFill>
              </a:rPr>
              <a:t>slurmjob</a:t>
            </a:r>
            <a:r>
              <a:rPr lang="en-US" dirty="0">
                <a:solidFill>
                  <a:srgbClr val="FF0000"/>
                </a:solidFill>
              </a:rPr>
              <a:t>-&lt;JOBID&gt;.err-&lt;NODEID&gt;</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51751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257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257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&lt;CONSTRAINTS&gt;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3095984"/>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41990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“m768”</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5447" y="3088647"/>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9757279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accent2"/>
                </a:solidFill>
                <a:sym typeface="Arial"/>
                <a:rtl val="0"/>
              </a:rPr>
              <a:t>What is </a:t>
            </a:r>
            <a:r>
              <a:rPr lang="en-US" sz="2400" dirty="0" err="1">
                <a:solidFill>
                  <a:schemeClr val="accent2"/>
                </a:solidFill>
                <a:sym typeface="Arial"/>
                <a:rtl val="0"/>
              </a:rPr>
              <a:t>Slurm</a:t>
            </a:r>
            <a:r>
              <a:rPr lang="en-US" sz="2400" dirty="0">
                <a:solidFill>
                  <a:schemeClr val="accent2"/>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95044235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“c40&amp;m768”</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“c40|c36”</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103524"/>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3107193"/>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cxnSp>
        <p:nvCxnSpPr>
          <p:cNvPr id="10" name="Straight Arrow Connector 9">
            <a:extLst>
              <a:ext uri="{FF2B5EF4-FFF2-40B4-BE49-F238E27FC236}">
                <a16:creationId xmlns:a16="http://schemas.microsoft.com/office/drawing/2014/main" id="{3CE6028E-B449-D813-D61B-0DE639E053F8}"/>
              </a:ext>
            </a:extLst>
          </p:cNvPr>
          <p:cNvCxnSpPr/>
          <p:nvPr/>
        </p:nvCxnSpPr>
        <p:spPr bwMode="auto">
          <a:xfrm>
            <a:off x="25146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9E56227-4274-EB1A-4374-C87F23B9B008}"/>
              </a:ext>
            </a:extLst>
          </p:cNvPr>
          <p:cNvCxnSpPr/>
          <p:nvPr/>
        </p:nvCxnSpPr>
        <p:spPr bwMode="auto">
          <a:xfrm>
            <a:off x="70104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31824A9C-F9E7-D4DA-788D-CE3895568755}"/>
              </a:ext>
            </a:extLst>
          </p:cNvPr>
          <p:cNvSpPr txBox="1"/>
          <p:nvPr/>
        </p:nvSpPr>
        <p:spPr>
          <a:xfrm>
            <a:off x="1071331" y="3564521"/>
            <a:ext cx="2919389"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AND</a:t>
            </a:r>
            <a:r>
              <a:rPr lang="en-US" sz="1600" dirty="0">
                <a:solidFill>
                  <a:schemeClr val="accent5">
                    <a:lumMod val="10000"/>
                  </a:schemeClr>
                </a:solidFill>
              </a:rPr>
              <a:t> m768 nodes</a:t>
            </a:r>
          </a:p>
        </p:txBody>
      </p:sp>
      <p:sp>
        <p:nvSpPr>
          <p:cNvPr id="13" name="TextBox 12">
            <a:extLst>
              <a:ext uri="{FF2B5EF4-FFF2-40B4-BE49-F238E27FC236}">
                <a16:creationId xmlns:a16="http://schemas.microsoft.com/office/drawing/2014/main" id="{99E19922-CF52-B5E8-91E3-44BCAACBB392}"/>
              </a:ext>
            </a:extLst>
          </p:cNvPr>
          <p:cNvSpPr txBox="1"/>
          <p:nvPr/>
        </p:nvSpPr>
        <p:spPr>
          <a:xfrm>
            <a:off x="5498738" y="3568910"/>
            <a:ext cx="2601994"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OR</a:t>
            </a:r>
            <a:r>
              <a:rPr lang="en-US" sz="1600" dirty="0">
                <a:solidFill>
                  <a:schemeClr val="accent5">
                    <a:lumMod val="10000"/>
                  </a:schemeClr>
                </a:solidFill>
              </a:rPr>
              <a:t> c36 nodes</a:t>
            </a:r>
          </a:p>
        </p:txBody>
      </p:sp>
    </p:spTree>
    <p:extLst>
      <p:ext uri="{BB962C8B-B14F-4D97-AF65-F5344CB8AC3E}">
        <p14:creationId xmlns:p14="http://schemas.microsoft.com/office/powerpoint/2010/main" val="21308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a:t>
            </a:r>
            <a:r>
              <a:rPr lang="en-US" sz="1100" dirty="0">
                <a:solidFill>
                  <a:srgbClr val="0070C0"/>
                </a:solidFill>
                <a:latin typeface="Consolas" panose="020B0609020204030204" pitchFamily="49" charset="0"/>
                <a:cs typeface="Consolas" panose="020B0609020204030204" pitchFamily="49" charset="0"/>
              </a:rPr>
              <a:t>”</a:t>
            </a: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--constraint “</a:t>
            </a:r>
            <a:r>
              <a:rPr lang="en-US" sz="1100" dirty="0" err="1">
                <a:solidFill>
                  <a:srgbClr val="0070C0"/>
                </a:solidFill>
                <a:latin typeface="Consolas" panose="020B0609020204030204" pitchFamily="49" charset="0"/>
                <a:cs typeface="Consolas" panose="020B0609020204030204" pitchFamily="49" charset="0"/>
              </a:rPr>
              <a:t>gompert|schmidt|tbicc</a:t>
            </a:r>
            <a:r>
              <a:rPr lang="en-US" sz="1100" dirty="0">
                <a:solidFill>
                  <a:srgbClr val="0070C0"/>
                </a:solidFill>
                <a:latin typeface="Consolas" panose="020B0609020204030204" pitchFamily="49" charset="0"/>
                <a:cs typeface="Consolas" panose="020B0609020204030204" pitchFamily="49" charset="0"/>
              </a:rPr>
              <a:t>”</a:t>
            </a: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09894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605403" y="3088647"/>
            <a:ext cx="425522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8" name="TextBox 7">
            <a:extLst>
              <a:ext uri="{FF2B5EF4-FFF2-40B4-BE49-F238E27FC236}">
                <a16:creationId xmlns:a16="http://schemas.microsoft.com/office/drawing/2014/main" id="{172E4CBE-F525-06C6-06F6-9CC435D7999A}"/>
              </a:ext>
            </a:extLst>
          </p:cNvPr>
          <p:cNvSpPr txBox="1"/>
          <p:nvPr/>
        </p:nvSpPr>
        <p:spPr>
          <a:xfrm>
            <a:off x="1470211" y="5921028"/>
            <a:ext cx="6341755" cy="461665"/>
          </a:xfrm>
          <a:prstGeom prst="rect">
            <a:avLst/>
          </a:prstGeom>
          <a:noFill/>
        </p:spPr>
        <p:txBody>
          <a:bodyPr wrap="square">
            <a:spAutoFit/>
          </a:bodyPr>
          <a:lstStyle/>
          <a:p>
            <a:r>
              <a:rPr lang="en-US" dirty="0"/>
              <a:t>https://</a:t>
            </a:r>
            <a:r>
              <a:rPr lang="en-US" dirty="0" err="1"/>
              <a:t>www.chpc.utah.edu</a:t>
            </a:r>
            <a:r>
              <a:rPr lang="en-US" dirty="0"/>
              <a:t>/usage/constraints/</a:t>
            </a:r>
          </a:p>
        </p:txBody>
      </p:sp>
    </p:spTree>
    <p:extLst>
      <p:ext uri="{BB962C8B-B14F-4D97-AF65-F5344CB8AC3E}">
        <p14:creationId xmlns:p14="http://schemas.microsoft.com/office/powerpoint/2010/main" val="33914113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1843-1123-5969-9367-C7BE380B070D}"/>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1C3E09DF-D221-12AD-56C3-28A1FAD3BC65}"/>
              </a:ext>
            </a:extLst>
          </p:cNvPr>
          <p:cNvSpPr>
            <a:spLocks noGrp="1" noChangeArrowheads="1"/>
          </p:cNvSpPr>
          <p:nvPr>
            <p:ph idx="1"/>
          </p:nvPr>
        </p:nvSpPr>
        <p:spPr>
          <a:xfrm>
            <a:off x="37333" y="1066800"/>
            <a:ext cx="8972107" cy="22860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6734D31A-36B4-34E0-1330-7D453F924884}"/>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--mail-type=FAIL,BEGIN,END</a:t>
            </a:r>
          </a:p>
          <a:p>
            <a:pPr marL="0" indent="0">
              <a:buNone/>
            </a:pPr>
            <a:r>
              <a:rPr lang="en-US" sz="1100" dirty="0">
                <a:solidFill>
                  <a:srgbClr val="0070C0"/>
                </a:solidFill>
                <a:latin typeface="Consolas" panose="020B0609020204030204" pitchFamily="49" charset="0"/>
                <a:cs typeface="Consolas" panose="020B0609020204030204" pitchFamily="49" charset="0"/>
              </a:rPr>
              <a:t>#SBATCH --mail-user=</a:t>
            </a:r>
            <a:r>
              <a:rPr lang="en-US" sz="1100" dirty="0" err="1">
                <a:solidFill>
                  <a:srgbClr val="0070C0"/>
                </a:solidFill>
                <a:latin typeface="Consolas" panose="020B0609020204030204" pitchFamily="49" charset="0"/>
                <a:cs typeface="Consolas" panose="020B0609020204030204" pitchFamily="49" charset="0"/>
              </a:rPr>
              <a:t>ashley.dederich@utah.edu</a:t>
            </a:r>
            <a:endParaRPr lang="en-US" sz="110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EB98069B-3B08-39BC-F7A0-7B2BC1B921C0}"/>
              </a:ext>
            </a:extLst>
          </p:cNvPr>
          <p:cNvSpPr/>
          <p:nvPr/>
        </p:nvSpPr>
        <p:spPr bwMode="auto">
          <a:xfrm>
            <a:off x="67242" y="3098939"/>
            <a:ext cx="4038600" cy="406261"/>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C5CF455-B229-00A2-ECA5-64BB0015470E}"/>
              </a:ext>
            </a:extLst>
          </p:cNvPr>
          <p:cNvSpPr/>
          <p:nvPr/>
        </p:nvSpPr>
        <p:spPr bwMode="auto">
          <a:xfrm>
            <a:off x="4605403" y="3088647"/>
            <a:ext cx="4255220" cy="41655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4D585F7-5370-D582-056A-86019E0D96C9}"/>
              </a:ext>
            </a:extLst>
          </p:cNvPr>
          <p:cNvSpPr txBox="1"/>
          <p:nvPr/>
        </p:nvSpPr>
        <p:spPr>
          <a:xfrm>
            <a:off x="1234805" y="3886200"/>
            <a:ext cx="6577161"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have </a:t>
            </a:r>
            <a:r>
              <a:rPr lang="en-US" dirty="0" err="1">
                <a:solidFill>
                  <a:srgbClr val="FF0000"/>
                </a:solidFill>
                <a:sym typeface="Wingdings" panose="05000000000000000000" pitchFamily="2" charset="2"/>
              </a:rPr>
              <a:t>Slurm</a:t>
            </a:r>
            <a:r>
              <a:rPr lang="en-US" dirty="0">
                <a:solidFill>
                  <a:srgbClr val="FF0000"/>
                </a:solidFill>
                <a:sym typeface="Wingdings" panose="05000000000000000000" pitchFamily="2" charset="2"/>
              </a:rPr>
              <a:t> email you with updates</a:t>
            </a:r>
          </a:p>
          <a:p>
            <a:endParaRPr lang="en-US" dirty="0">
              <a:solidFill>
                <a:schemeClr val="accent2"/>
              </a:solidFill>
            </a:endParaRPr>
          </a:p>
        </p:txBody>
      </p:sp>
      <p:sp>
        <p:nvSpPr>
          <p:cNvPr id="5" name="TextBox 4">
            <a:extLst>
              <a:ext uri="{FF2B5EF4-FFF2-40B4-BE49-F238E27FC236}">
                <a16:creationId xmlns:a16="http://schemas.microsoft.com/office/drawing/2014/main" id="{D8DD6B35-3528-0E92-4395-6845D8FB459F}"/>
              </a:ext>
            </a:extLst>
          </p:cNvPr>
          <p:cNvSpPr txBox="1"/>
          <p:nvPr/>
        </p:nvSpPr>
        <p:spPr>
          <a:xfrm>
            <a:off x="1438191" y="4626764"/>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Useful to monitor the status of jobs without constantly checking via </a:t>
            </a:r>
            <a:r>
              <a:rPr lang="en-US" dirty="0" err="1">
                <a:solidFill>
                  <a:srgbClr val="FF0000"/>
                </a:solidFill>
                <a:sym typeface="Wingdings" panose="05000000000000000000" pitchFamily="2" charset="2"/>
              </a:rPr>
              <a:t>squeue</a:t>
            </a:r>
            <a:endParaRPr lang="en-US" dirty="0">
              <a:solidFill>
                <a:srgbClr val="FF0000"/>
              </a:solidFill>
              <a:sym typeface="Wingdings" panose="05000000000000000000" pitchFamily="2" charset="2"/>
            </a:endParaRPr>
          </a:p>
        </p:txBody>
      </p:sp>
    </p:spTree>
    <p:extLst>
      <p:ext uri="{BB962C8B-B14F-4D97-AF65-F5344CB8AC3E}">
        <p14:creationId xmlns:p14="http://schemas.microsoft.com/office/powerpoint/2010/main" val="19352816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57504" y="3124200"/>
            <a:ext cx="4496567"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67518" y="3133165"/>
            <a:ext cx="4267200"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5071381"/>
            <a:ext cx="5867400" cy="830997"/>
          </a:xfrm>
          <a:prstGeom prst="rect">
            <a:avLst/>
          </a:prstGeom>
          <a:noFill/>
        </p:spPr>
        <p:txBody>
          <a:bodyPr wrap="square" rtlCol="0">
            <a:spAutoFit/>
          </a:bodyPr>
          <a:lstStyle/>
          <a:p>
            <a:pPr algn="ctr"/>
            <a:r>
              <a:rPr lang="en-US" dirty="0">
                <a:solidFill>
                  <a:schemeClr val="tx2"/>
                </a:solidFill>
              </a:rPr>
              <a:t>Now, we will discuss the best way to stage your files for analysis</a:t>
            </a:r>
          </a:p>
        </p:txBody>
      </p:sp>
    </p:spTree>
    <p:extLst>
      <p:ext uri="{BB962C8B-B14F-4D97-AF65-F5344CB8AC3E}">
        <p14:creationId xmlns:p14="http://schemas.microsoft.com/office/powerpoint/2010/main" val="353708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accent2"/>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470550022"/>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AA2-6830-5F71-5969-5A01D7591F5C}"/>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990000"/>
                </a:solidFill>
                <a:effectLst/>
                <a:uLnTx/>
                <a:uFillTx/>
                <a:latin typeface="Arial"/>
                <a:ea typeface="Arial"/>
                <a:cs typeface="Arial"/>
                <a:sym typeface="Arial"/>
                <a:rtl val="0"/>
              </a:rPr>
              <a:t>CHPC Storage Resources</a:t>
            </a:r>
            <a:endParaRPr lang="en-US" dirty="0"/>
          </a:p>
        </p:txBody>
      </p:sp>
      <p:sp>
        <p:nvSpPr>
          <p:cNvPr id="4" name="TextBox 3">
            <a:extLst>
              <a:ext uri="{FF2B5EF4-FFF2-40B4-BE49-F238E27FC236}">
                <a16:creationId xmlns:a16="http://schemas.microsoft.com/office/drawing/2014/main" id="{0C862383-09C3-39D6-E141-B9E97E94D5FA}"/>
              </a:ext>
            </a:extLst>
          </p:cNvPr>
          <p:cNvSpPr txBox="1"/>
          <p:nvPr/>
        </p:nvSpPr>
        <p:spPr>
          <a:xfrm>
            <a:off x="720176" y="1978968"/>
            <a:ext cx="1007007" cy="461665"/>
          </a:xfrm>
          <a:prstGeom prst="rect">
            <a:avLst/>
          </a:prstGeom>
          <a:noFill/>
        </p:spPr>
        <p:txBody>
          <a:bodyPr wrap="none" rtlCol="0">
            <a:spAutoFit/>
          </a:bodyPr>
          <a:lstStyle/>
          <a:p>
            <a:r>
              <a:rPr lang="en-US" u="sng" dirty="0"/>
              <a:t>Home</a:t>
            </a:r>
          </a:p>
        </p:txBody>
      </p:sp>
      <p:sp>
        <p:nvSpPr>
          <p:cNvPr id="5" name="TextBox 4">
            <a:extLst>
              <a:ext uri="{FF2B5EF4-FFF2-40B4-BE49-F238E27FC236}">
                <a16:creationId xmlns:a16="http://schemas.microsoft.com/office/drawing/2014/main" id="{12F1E319-E70A-3C14-5537-B247B11CEEF6}"/>
              </a:ext>
            </a:extLst>
          </p:cNvPr>
          <p:cNvSpPr txBox="1"/>
          <p:nvPr/>
        </p:nvSpPr>
        <p:spPr>
          <a:xfrm>
            <a:off x="3810000" y="2055167"/>
            <a:ext cx="1228221" cy="461665"/>
          </a:xfrm>
          <a:prstGeom prst="rect">
            <a:avLst/>
          </a:prstGeom>
          <a:noFill/>
        </p:spPr>
        <p:txBody>
          <a:bodyPr wrap="none" rtlCol="0">
            <a:spAutoFit/>
          </a:bodyPr>
          <a:lstStyle/>
          <a:p>
            <a:r>
              <a:rPr lang="en-US" u="sng" dirty="0"/>
              <a:t>Scratch</a:t>
            </a:r>
          </a:p>
        </p:txBody>
      </p:sp>
      <p:sp>
        <p:nvSpPr>
          <p:cNvPr id="6" name="TextBox 5">
            <a:extLst>
              <a:ext uri="{FF2B5EF4-FFF2-40B4-BE49-F238E27FC236}">
                <a16:creationId xmlns:a16="http://schemas.microsoft.com/office/drawing/2014/main" id="{87BD7B95-87AD-F572-883D-A19AB7C6098A}"/>
              </a:ext>
            </a:extLst>
          </p:cNvPr>
          <p:cNvSpPr txBox="1"/>
          <p:nvPr/>
        </p:nvSpPr>
        <p:spPr>
          <a:xfrm>
            <a:off x="7086600" y="1978968"/>
            <a:ext cx="1040670" cy="461665"/>
          </a:xfrm>
          <a:prstGeom prst="rect">
            <a:avLst/>
          </a:prstGeom>
          <a:noFill/>
        </p:spPr>
        <p:txBody>
          <a:bodyPr wrap="none" rtlCol="0">
            <a:spAutoFit/>
          </a:bodyPr>
          <a:lstStyle/>
          <a:p>
            <a:r>
              <a:rPr lang="en-US" u="sng" dirty="0"/>
              <a:t>Group</a:t>
            </a:r>
          </a:p>
        </p:txBody>
      </p:sp>
      <p:cxnSp>
        <p:nvCxnSpPr>
          <p:cNvPr id="8" name="Straight Connector 7">
            <a:extLst>
              <a:ext uri="{FF2B5EF4-FFF2-40B4-BE49-F238E27FC236}">
                <a16:creationId xmlns:a16="http://schemas.microsoft.com/office/drawing/2014/main" id="{3FACD278-BF72-7461-3C9E-DC825F1A1EC4}"/>
              </a:ext>
            </a:extLst>
          </p:cNvPr>
          <p:cNvCxnSpPr/>
          <p:nvPr/>
        </p:nvCxnSpPr>
        <p:spPr bwMode="auto">
          <a:xfrm>
            <a:off x="28194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26BD3EA-D280-5C7F-E750-6F03CAB7B155}"/>
              </a:ext>
            </a:extLst>
          </p:cNvPr>
          <p:cNvCxnSpPr/>
          <p:nvPr/>
        </p:nvCxnSpPr>
        <p:spPr bwMode="auto">
          <a:xfrm>
            <a:off x="60960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5144725-EF4D-EC86-4F6C-F9C9A2C9A19C}"/>
              </a:ext>
            </a:extLst>
          </p:cNvPr>
          <p:cNvSpPr txBox="1"/>
          <p:nvPr/>
        </p:nvSpPr>
        <p:spPr>
          <a:xfrm>
            <a:off x="287938" y="2516832"/>
            <a:ext cx="2379055" cy="1938992"/>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Automatically provisioned</a:t>
            </a:r>
          </a:p>
          <a:p>
            <a:pPr marL="342900" indent="-342900">
              <a:buFont typeface="Arial" panose="020B0604020202020204" pitchFamily="34" charset="0"/>
              <a:buChar char="•"/>
            </a:pPr>
            <a:r>
              <a:rPr lang="en-US" dirty="0"/>
              <a:t>50GB soft limit</a:t>
            </a:r>
          </a:p>
        </p:txBody>
      </p:sp>
      <p:sp>
        <p:nvSpPr>
          <p:cNvPr id="11" name="TextBox 10">
            <a:extLst>
              <a:ext uri="{FF2B5EF4-FFF2-40B4-BE49-F238E27FC236}">
                <a16:creationId xmlns:a16="http://schemas.microsoft.com/office/drawing/2014/main" id="{2B8872CD-2F46-9F74-D9F6-C0F58BDE9AAE}"/>
              </a:ext>
            </a:extLst>
          </p:cNvPr>
          <p:cNvSpPr txBox="1"/>
          <p:nvPr/>
        </p:nvSpPr>
        <p:spPr>
          <a:xfrm>
            <a:off x="3048001" y="2519064"/>
            <a:ext cx="2971789" cy="2677656"/>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For intermediate files required during a job</a:t>
            </a:r>
          </a:p>
          <a:p>
            <a:pPr marL="342900" indent="-342900">
              <a:buFont typeface="Arial" panose="020B0604020202020204" pitchFamily="34" charset="0"/>
              <a:buChar char="•"/>
            </a:pPr>
            <a:r>
              <a:rPr lang="en-US" b="1" dirty="0"/>
              <a:t>vast</a:t>
            </a:r>
            <a:r>
              <a:rPr lang="en-US" dirty="0"/>
              <a:t> – 50TB/user quota</a:t>
            </a:r>
            <a:endParaRPr lang="en-US" b="1" dirty="0"/>
          </a:p>
          <a:p>
            <a:pPr marL="342900" indent="-342900">
              <a:buFont typeface="Arial" panose="020B0604020202020204" pitchFamily="34" charset="0"/>
              <a:buChar char="•"/>
            </a:pPr>
            <a:r>
              <a:rPr lang="en-US" b="1" dirty="0"/>
              <a:t>nfs1</a:t>
            </a:r>
            <a:r>
              <a:rPr lang="en-US" dirty="0"/>
              <a:t> – no quota</a:t>
            </a:r>
            <a:endParaRPr lang="en-US" b="1" dirty="0"/>
          </a:p>
        </p:txBody>
      </p:sp>
      <p:sp>
        <p:nvSpPr>
          <p:cNvPr id="12" name="TextBox 11">
            <a:extLst>
              <a:ext uri="{FF2B5EF4-FFF2-40B4-BE49-F238E27FC236}">
                <a16:creationId xmlns:a16="http://schemas.microsoft.com/office/drawing/2014/main" id="{71E0D56A-35E7-8BA0-6A12-9D3C6264CD44}"/>
              </a:ext>
            </a:extLst>
          </p:cNvPr>
          <p:cNvSpPr txBox="1"/>
          <p:nvPr/>
        </p:nvSpPr>
        <p:spPr>
          <a:xfrm>
            <a:off x="6352667" y="2516832"/>
            <a:ext cx="279132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Needs to be purchased by PI</a:t>
            </a:r>
          </a:p>
          <a:p>
            <a:pPr marL="342900" indent="-342900">
              <a:buFont typeface="Arial" panose="020B0604020202020204" pitchFamily="34" charset="0"/>
              <a:buChar char="•"/>
            </a:pPr>
            <a:r>
              <a:rPr lang="en-US" dirty="0"/>
              <a:t>By the TB</a:t>
            </a:r>
          </a:p>
        </p:txBody>
      </p:sp>
      <p:sp>
        <p:nvSpPr>
          <p:cNvPr id="13" name="Rectangle 12">
            <a:extLst>
              <a:ext uri="{FF2B5EF4-FFF2-40B4-BE49-F238E27FC236}">
                <a16:creationId xmlns:a16="http://schemas.microsoft.com/office/drawing/2014/main" id="{C198CE12-6CF1-6BF1-AD6A-3D63D93FEB2E}"/>
              </a:ext>
            </a:extLst>
          </p:cNvPr>
          <p:cNvSpPr/>
          <p:nvPr/>
        </p:nvSpPr>
        <p:spPr bwMode="auto">
          <a:xfrm>
            <a:off x="2971800" y="2055167"/>
            <a:ext cx="3047990" cy="3355033"/>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21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57503" y="3287326"/>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54845" y="3296881"/>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Create an environmental variable that points to scratch path</a:t>
            </a:r>
          </a:p>
        </p:txBody>
      </p:sp>
      <p:sp>
        <p:nvSpPr>
          <p:cNvPr id="5" name="Rectangle 4">
            <a:extLst>
              <a:ext uri="{FF2B5EF4-FFF2-40B4-BE49-F238E27FC236}">
                <a16:creationId xmlns:a16="http://schemas.microsoft.com/office/drawing/2014/main" id="{479CDBE9-4793-7CD5-A1A8-B047DED0C638}"/>
              </a:ext>
            </a:extLst>
          </p:cNvPr>
          <p:cNvSpPr/>
          <p:nvPr/>
        </p:nvSpPr>
        <p:spPr bwMode="auto">
          <a:xfrm>
            <a:off x="2305786" y="3301013"/>
            <a:ext cx="410906"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Rectangle 6">
            <a:extLst>
              <a:ext uri="{FF2B5EF4-FFF2-40B4-BE49-F238E27FC236}">
                <a16:creationId xmlns:a16="http://schemas.microsoft.com/office/drawing/2014/main" id="{AABD7646-7209-2BF5-52CD-CBD7CA9B35AB}"/>
              </a:ext>
            </a:extLst>
          </p:cNvPr>
          <p:cNvSpPr/>
          <p:nvPr/>
        </p:nvSpPr>
        <p:spPr bwMode="auto">
          <a:xfrm>
            <a:off x="6576463" y="3307497"/>
            <a:ext cx="49259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9" name="Straight Arrow Connector 8">
            <a:extLst>
              <a:ext uri="{FF2B5EF4-FFF2-40B4-BE49-F238E27FC236}">
                <a16:creationId xmlns:a16="http://schemas.microsoft.com/office/drawing/2014/main" id="{2CC078F7-98FE-A62D-7B32-0928A03B2A1C}"/>
              </a:ext>
            </a:extLst>
          </p:cNvPr>
          <p:cNvCxnSpPr/>
          <p:nvPr/>
        </p:nvCxnSpPr>
        <p:spPr bwMode="auto">
          <a:xfrm flipV="1">
            <a:off x="2572486" y="3529613"/>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B24D1288-6816-7666-6276-3DD1A708B428}"/>
              </a:ext>
            </a:extLst>
          </p:cNvPr>
          <p:cNvSpPr txBox="1"/>
          <p:nvPr/>
        </p:nvSpPr>
        <p:spPr>
          <a:xfrm>
            <a:off x="1594615" y="4069271"/>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cxnSp>
        <p:nvCxnSpPr>
          <p:cNvPr id="11" name="Straight Arrow Connector 10">
            <a:extLst>
              <a:ext uri="{FF2B5EF4-FFF2-40B4-BE49-F238E27FC236}">
                <a16:creationId xmlns:a16="http://schemas.microsoft.com/office/drawing/2014/main" id="{D7526586-53C9-609C-01E6-F803E5BC4C63}"/>
              </a:ext>
            </a:extLst>
          </p:cNvPr>
          <p:cNvCxnSpPr/>
          <p:nvPr/>
        </p:nvCxnSpPr>
        <p:spPr bwMode="auto">
          <a:xfrm flipV="1">
            <a:off x="6822758" y="3543300"/>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E9D1077-4241-3DBA-9C01-A4851C732BED}"/>
              </a:ext>
            </a:extLst>
          </p:cNvPr>
          <p:cNvSpPr txBox="1"/>
          <p:nvPr/>
        </p:nvSpPr>
        <p:spPr>
          <a:xfrm>
            <a:off x="5857725" y="4063013"/>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sp>
        <p:nvSpPr>
          <p:cNvPr id="13" name="Rectangle 12">
            <a:extLst>
              <a:ext uri="{FF2B5EF4-FFF2-40B4-BE49-F238E27FC236}">
                <a16:creationId xmlns:a16="http://schemas.microsoft.com/office/drawing/2014/main" id="{D909C46C-CB2A-CD11-DD6B-12E50BB4886F}"/>
              </a:ext>
            </a:extLst>
          </p:cNvPr>
          <p:cNvSpPr/>
          <p:nvPr/>
        </p:nvSpPr>
        <p:spPr bwMode="auto">
          <a:xfrm>
            <a:off x="2763881" y="3307497"/>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191C4665-9274-9994-E89F-EFBA08CDB11A}"/>
              </a:ext>
            </a:extLst>
          </p:cNvPr>
          <p:cNvSpPr/>
          <p:nvPr/>
        </p:nvSpPr>
        <p:spPr bwMode="auto">
          <a:xfrm>
            <a:off x="7060939" y="3314700"/>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51849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p:bldP spid="12"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F2E3-7154-1D26-A182-26468454E50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08DED39-9AC1-7F43-0355-06B9086F8CCE}"/>
              </a:ext>
            </a:extLst>
          </p:cNvPr>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Environment Variables</a:t>
            </a:r>
          </a:p>
        </p:txBody>
      </p:sp>
      <p:sp>
        <p:nvSpPr>
          <p:cNvPr id="18435" name="Rectangle 3">
            <a:extLst>
              <a:ext uri="{FF2B5EF4-FFF2-40B4-BE49-F238E27FC236}">
                <a16:creationId xmlns:a16="http://schemas.microsoft.com/office/drawing/2014/main" id="{DB621CFF-2137-BD0A-0680-80E6BC6637E3}"/>
              </a:ext>
            </a:extLst>
          </p:cNvPr>
          <p:cNvSpPr>
            <a:spLocks noGrp="1" noChangeArrowheads="1"/>
          </p:cNvSpPr>
          <p:nvPr>
            <p:ph idx="1"/>
          </p:nvPr>
        </p:nvSpPr>
        <p:spPr>
          <a:xfrm>
            <a:off x="95692" y="1905000"/>
            <a:ext cx="9048308" cy="4419600"/>
          </a:xfrm>
        </p:spPr>
        <p:txBody>
          <a:bodyPr/>
          <a:lstStyle/>
          <a:p>
            <a:r>
              <a:rPr lang="en-US" sz="2400" dirty="0"/>
              <a:t>Some useful environment variables:</a:t>
            </a:r>
          </a:p>
          <a:p>
            <a:pPr lvl="1"/>
            <a:r>
              <a:rPr lang="en-US" sz="2400" dirty="0"/>
              <a:t>$SLURM_JOB_ID</a:t>
            </a:r>
          </a:p>
          <a:p>
            <a:pPr lvl="1"/>
            <a:r>
              <a:rPr lang="en-US" sz="2400" dirty="0"/>
              <a:t>$SLURM_SUBMIT_DIR</a:t>
            </a:r>
          </a:p>
          <a:p>
            <a:pPr lvl="1"/>
            <a:r>
              <a:rPr lang="en-US" sz="2400" dirty="0"/>
              <a:t>$SLURM_NNODES</a:t>
            </a:r>
          </a:p>
          <a:p>
            <a:pPr lvl="1"/>
            <a:r>
              <a:rPr lang="en-US" sz="2400" dirty="0"/>
              <a:t>$SLURM_NTASKS</a:t>
            </a:r>
          </a:p>
          <a:p>
            <a:r>
              <a:rPr lang="en-US" sz="2400" dirty="0"/>
              <a:t>Can get them for a given set of directives by using the </a:t>
            </a:r>
            <a:r>
              <a:rPr lang="en-US" sz="2400" b="1" dirty="0">
                <a:latin typeface="Consolas" panose="020B0609020204030204" pitchFamily="49" charset="0"/>
                <a:cs typeface="Consolas" panose="020B0609020204030204" pitchFamily="49" charset="0"/>
              </a:rPr>
              <a:t>env</a:t>
            </a:r>
            <a:r>
              <a:rPr lang="en-US" sz="2400" dirty="0"/>
              <a:t> command inside a script (or in a </a:t>
            </a:r>
            <a:r>
              <a:rPr lang="en-US" sz="2400" dirty="0" err="1"/>
              <a:t>srun</a:t>
            </a:r>
            <a:r>
              <a:rPr lang="en-US" sz="2400" dirty="0"/>
              <a:t> session).</a:t>
            </a:r>
          </a:p>
          <a:p>
            <a:endParaRPr lang="en-US" sz="2400" dirty="0"/>
          </a:p>
          <a:p>
            <a:pPr marL="0" indent="0">
              <a:buNone/>
            </a:pPr>
            <a:endParaRPr lang="en-US" sz="2400" dirty="0"/>
          </a:p>
          <a:p>
            <a:pPr marL="457200" lvl="1" indent="0">
              <a:buNone/>
            </a:pPr>
            <a:r>
              <a:rPr lang="en-US" sz="1800" dirty="0"/>
              <a:t>See: </a:t>
            </a:r>
            <a:r>
              <a:rPr lang="en-US" sz="1800" dirty="0">
                <a:hlinkClick r:id="rId3"/>
              </a:rPr>
              <a:t>https://slurm.schedmd.com/sbatch.html#SECTION_OUTPUT-ENVIRONMENT-VARIABLES</a:t>
            </a:r>
            <a:endParaRPr lang="en-US" sz="1800" dirty="0"/>
          </a:p>
        </p:txBody>
      </p:sp>
    </p:spTree>
    <p:extLst>
      <p:ext uri="{BB962C8B-B14F-4D97-AF65-F5344CB8AC3E}">
        <p14:creationId xmlns:p14="http://schemas.microsoft.com/office/powerpoint/2010/main" val="404123775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57504" y="3281082"/>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67518" y="3281082"/>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scratch directory</a:t>
            </a:r>
          </a:p>
        </p:txBody>
      </p:sp>
    </p:spTree>
    <p:extLst>
      <p:ext uri="{BB962C8B-B14F-4D97-AF65-F5344CB8AC3E}">
        <p14:creationId xmlns:p14="http://schemas.microsoft.com/office/powerpoint/2010/main" val="19680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44444E-6 L -3.33333E-6 0.03334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5E-6 -4.44444E-6 L -2.5E-6 0.03334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83278" y="3657600"/>
            <a:ext cx="4496567"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72000" y="3657600"/>
            <a:ext cx="4267200"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Copy over input files and move on over to $SCRDIR</a:t>
            </a:r>
          </a:p>
        </p:txBody>
      </p:sp>
    </p:spTree>
    <p:extLst>
      <p:ext uri="{BB962C8B-B14F-4D97-AF65-F5344CB8AC3E}">
        <p14:creationId xmlns:p14="http://schemas.microsoft.com/office/powerpoint/2010/main" val="310566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066800"/>
            <a:ext cx="8153400" cy="762000"/>
          </a:xfrm>
        </p:spPr>
        <p:txBody>
          <a:bodyPr/>
          <a:lstStyle/>
          <a:p>
            <a:pPr algn="ctr" eaLnBrk="1" hangingPunct="1"/>
            <a:r>
              <a:rPr lang="en-US" sz="4000" b="1" dirty="0">
                <a:solidFill>
                  <a:srgbClr val="990000"/>
                </a:solidFill>
                <a:latin typeface="+mn-lt"/>
              </a:rPr>
              <a:t>Re-cap of Resources</a:t>
            </a:r>
          </a:p>
        </p:txBody>
      </p:sp>
      <p:sp>
        <p:nvSpPr>
          <p:cNvPr id="18435" name="Rectangle 3"/>
          <p:cNvSpPr>
            <a:spLocks noGrp="1" noChangeArrowheads="1"/>
          </p:cNvSpPr>
          <p:nvPr>
            <p:ph idx="1"/>
          </p:nvPr>
        </p:nvSpPr>
        <p:spPr>
          <a:xfrm>
            <a:off x="31376" y="1676400"/>
            <a:ext cx="9144000" cy="4572000"/>
          </a:xfrm>
        </p:spPr>
        <p:txBody>
          <a:bodyPr/>
          <a:lstStyle/>
          <a:p>
            <a:r>
              <a:rPr lang="en-US" sz="2400" b="1" dirty="0"/>
              <a:t>CHPC resources:</a:t>
            </a:r>
          </a:p>
          <a:p>
            <a:pPr lvl="1"/>
            <a:r>
              <a:rPr lang="en-US" sz="1800" dirty="0"/>
              <a:t>HPC clusters: </a:t>
            </a:r>
          </a:p>
          <a:p>
            <a:pPr lvl="2"/>
            <a:r>
              <a:rPr lang="en-US" sz="1400" dirty="0"/>
              <a:t>General Environment: granite, </a:t>
            </a:r>
            <a:r>
              <a:rPr lang="en-US" sz="1400" dirty="0" err="1"/>
              <a:t>notchpeak</a:t>
            </a:r>
            <a:r>
              <a:rPr lang="en-US" sz="1400" dirty="0"/>
              <a:t>, </a:t>
            </a:r>
            <a:r>
              <a:rPr lang="en-US" sz="1400" dirty="0" err="1"/>
              <a:t>kingspeak</a:t>
            </a:r>
            <a:r>
              <a:rPr lang="en-US" sz="1400" dirty="0"/>
              <a:t>, </a:t>
            </a:r>
            <a:r>
              <a:rPr lang="en-US" sz="1400" dirty="0" err="1"/>
              <a:t>lonepeak</a:t>
            </a:r>
            <a:endParaRPr lang="en-US" sz="1400" dirty="0"/>
          </a:p>
          <a:p>
            <a:pPr lvl="2"/>
            <a:r>
              <a:rPr lang="en-US" sz="1400" dirty="0"/>
              <a:t>Protected Environment (PE): redwood</a:t>
            </a:r>
          </a:p>
          <a:p>
            <a:pPr lvl="2"/>
            <a:r>
              <a:rPr lang="en-US" sz="1400" dirty="0"/>
              <a:t>Others</a:t>
            </a:r>
          </a:p>
          <a:p>
            <a:pPr lvl="1"/>
            <a:r>
              <a:rPr lang="en-US" sz="1800" dirty="0"/>
              <a:t>VM (Windows, Linux)</a:t>
            </a:r>
          </a:p>
          <a:p>
            <a:pPr lvl="1"/>
            <a:r>
              <a:rPr lang="en-US" sz="1800" dirty="0"/>
              <a:t>Storage</a:t>
            </a:r>
          </a:p>
          <a:p>
            <a:pPr lvl="1"/>
            <a:r>
              <a:rPr lang="en-US" sz="1800" dirty="0"/>
              <a:t>Services</a:t>
            </a:r>
            <a:endParaRPr lang="en-US" sz="2400" b="1" dirty="0"/>
          </a:p>
          <a:p>
            <a:r>
              <a:rPr lang="en-US" sz="2400" b="1" dirty="0"/>
              <a:t>Condominium mode:</a:t>
            </a:r>
            <a:endParaRPr lang="en-US" sz="1800" dirty="0"/>
          </a:p>
          <a:p>
            <a:pPr lvl="1"/>
            <a:r>
              <a:rPr lang="en-US" sz="1400" dirty="0"/>
              <a:t>HPC Cluster = CHPC-owned nodes (general nodes) + PI-owned nodes (owner nodes)</a:t>
            </a:r>
          </a:p>
          <a:p>
            <a:pPr lvl="1"/>
            <a:r>
              <a:rPr lang="en-US" sz="1400" dirty="0"/>
              <a:t>All CHPC users have access to CHPC-owned resources for free. Some clusters (</a:t>
            </a:r>
            <a:r>
              <a:rPr lang="en-US" sz="1400" dirty="0" err="1"/>
              <a:t>notchpeak</a:t>
            </a:r>
            <a:r>
              <a:rPr lang="en-US" sz="1400" dirty="0"/>
              <a:t>) need allocations (peer-reviewed proposals)</a:t>
            </a:r>
          </a:p>
          <a:p>
            <a:pPr lvl="1"/>
            <a:r>
              <a:rPr lang="en-US" sz="1400" dirty="0"/>
              <a:t>Owners (PI group) have the highest priority using owner nodes</a:t>
            </a:r>
          </a:p>
          <a:p>
            <a:pPr lvl="1"/>
            <a:r>
              <a:rPr lang="en-US" sz="1400" dirty="0"/>
              <a:t>All CHPC users have access to owner nodes in Guest mode for free (jobs subject to preemption)</a:t>
            </a:r>
          </a:p>
          <a:p>
            <a:pPr marL="0" indent="0">
              <a:buNone/>
            </a:pPr>
            <a:endParaRPr lang="en-US" sz="2000" dirty="0"/>
          </a:p>
        </p:txBody>
      </p:sp>
    </p:spTree>
    <p:extLst>
      <p:ext uri="{BB962C8B-B14F-4D97-AF65-F5344CB8AC3E}">
        <p14:creationId xmlns:p14="http://schemas.microsoft.com/office/powerpoint/2010/main" val="255154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p:txBody>
      </p:sp>
      <p:sp>
        <p:nvSpPr>
          <p:cNvPr id="4" name="Rectangle 3">
            <a:extLst>
              <a:ext uri="{FF2B5EF4-FFF2-40B4-BE49-F238E27FC236}">
                <a16:creationId xmlns:a16="http://schemas.microsoft.com/office/drawing/2014/main" id="{032C2B6D-6602-98FE-A854-C2070253B3FD}"/>
              </a:ext>
            </a:extLst>
          </p:cNvPr>
          <p:cNvSpPr/>
          <p:nvPr/>
        </p:nvSpPr>
        <p:spPr bwMode="auto">
          <a:xfrm>
            <a:off x="57504" y="4724400"/>
            <a:ext cx="4496567"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ectangle 4">
            <a:extLst>
              <a:ext uri="{FF2B5EF4-FFF2-40B4-BE49-F238E27FC236}">
                <a16:creationId xmlns:a16="http://schemas.microsoft.com/office/drawing/2014/main" id="{04382C57-D247-9C62-4314-B197A9105116}"/>
              </a:ext>
            </a:extLst>
          </p:cNvPr>
          <p:cNvSpPr/>
          <p:nvPr/>
        </p:nvSpPr>
        <p:spPr bwMode="auto">
          <a:xfrm>
            <a:off x="4572001" y="4724400"/>
            <a:ext cx="42672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5E9D339C-7D63-B211-FDFF-837161BE8BCA}"/>
              </a:ext>
            </a:extLst>
          </p:cNvPr>
          <p:cNvSpPr txBox="1"/>
          <p:nvPr/>
        </p:nvSpPr>
        <p:spPr>
          <a:xfrm>
            <a:off x="2706746" y="5564849"/>
            <a:ext cx="3730508" cy="461665"/>
          </a:xfrm>
          <a:prstGeom prst="rect">
            <a:avLst/>
          </a:prstGeom>
          <a:noFill/>
        </p:spPr>
        <p:txBody>
          <a:bodyPr wrap="none" rtlCol="0">
            <a:spAutoFit/>
          </a:bodyPr>
          <a:lstStyle/>
          <a:p>
            <a:r>
              <a:rPr lang="en-US" dirty="0"/>
              <a:t>Load the desired modules</a:t>
            </a:r>
          </a:p>
        </p:txBody>
      </p:sp>
    </p:spTree>
    <p:extLst>
      <p:ext uri="{BB962C8B-B14F-4D97-AF65-F5344CB8AC3E}">
        <p14:creationId xmlns:p14="http://schemas.microsoft.com/office/powerpoint/2010/main" val="2042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endParaRPr lang="en-US" sz="1100" dirty="0">
              <a:solidFill>
                <a:srgbClr val="00B050"/>
              </a:solidFill>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66E6117-61F2-34C5-5CEB-7CCA14446DAC}"/>
              </a:ext>
            </a:extLst>
          </p:cNvPr>
          <p:cNvSpPr/>
          <p:nvPr/>
        </p:nvSpPr>
        <p:spPr bwMode="auto">
          <a:xfrm>
            <a:off x="75433" y="5195049"/>
            <a:ext cx="4496567"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5EDE3D78-6E9C-7066-FB2E-045CAA4C06CB}"/>
              </a:ext>
            </a:extLst>
          </p:cNvPr>
          <p:cNvSpPr/>
          <p:nvPr/>
        </p:nvSpPr>
        <p:spPr bwMode="auto">
          <a:xfrm>
            <a:off x="4572000" y="5199531"/>
            <a:ext cx="4267200"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31A1BB6A-8426-F0E8-E9E2-C89DF906C421}"/>
              </a:ext>
            </a:extLst>
          </p:cNvPr>
          <p:cNvSpPr txBox="1"/>
          <p:nvPr/>
        </p:nvSpPr>
        <p:spPr>
          <a:xfrm flipH="1">
            <a:off x="2667000" y="5856211"/>
            <a:ext cx="4267199" cy="461665"/>
          </a:xfrm>
          <a:prstGeom prst="rect">
            <a:avLst/>
          </a:prstGeom>
          <a:noFill/>
        </p:spPr>
        <p:txBody>
          <a:bodyPr wrap="square" rtlCol="0">
            <a:spAutoFit/>
          </a:bodyPr>
          <a:lstStyle/>
          <a:p>
            <a:r>
              <a:rPr lang="en-US" dirty="0"/>
              <a:t>Run the program you need to</a:t>
            </a:r>
          </a:p>
        </p:txBody>
      </p:sp>
    </p:spTree>
    <p:extLst>
      <p:ext uri="{BB962C8B-B14F-4D97-AF65-F5344CB8AC3E}">
        <p14:creationId xmlns:p14="http://schemas.microsoft.com/office/powerpoint/2010/main" val="244849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8E0A8E04-1A3F-D2F0-A76C-E7239BA0C3B6}"/>
              </a:ext>
            </a:extLst>
          </p:cNvPr>
          <p:cNvSpPr/>
          <p:nvPr/>
        </p:nvSpPr>
        <p:spPr bwMode="auto">
          <a:xfrm>
            <a:off x="75433" y="5943600"/>
            <a:ext cx="4496567"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4DE13518-47F7-428C-84C0-037795683224}"/>
              </a:ext>
            </a:extLst>
          </p:cNvPr>
          <p:cNvSpPr/>
          <p:nvPr/>
        </p:nvSpPr>
        <p:spPr bwMode="auto">
          <a:xfrm>
            <a:off x="4566662" y="5943600"/>
            <a:ext cx="4267200"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5" name="Straight Arrow Connector 4">
            <a:extLst>
              <a:ext uri="{FF2B5EF4-FFF2-40B4-BE49-F238E27FC236}">
                <a16:creationId xmlns:a16="http://schemas.microsoft.com/office/drawing/2014/main" id="{76ECC034-92D2-80D8-E04B-462D0027E0A3}"/>
              </a:ext>
            </a:extLst>
          </p:cNvPr>
          <p:cNvCxnSpPr>
            <a:cxnSpLocks/>
            <a:stCxn id="12" idx="1"/>
          </p:cNvCxnSpPr>
          <p:nvPr/>
        </p:nvCxnSpPr>
        <p:spPr bwMode="auto">
          <a:xfrm flipH="1">
            <a:off x="2133600" y="60960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C8BF7131-9190-8760-972B-360111A34EC1}"/>
              </a:ext>
            </a:extLst>
          </p:cNvPr>
          <p:cNvSpPr txBox="1"/>
          <p:nvPr/>
        </p:nvSpPr>
        <p:spPr>
          <a:xfrm>
            <a:off x="2486454" y="5957500"/>
            <a:ext cx="2114681" cy="276999"/>
          </a:xfrm>
          <a:prstGeom prst="rect">
            <a:avLst/>
          </a:prstGeom>
          <a:noFill/>
        </p:spPr>
        <p:txBody>
          <a:bodyPr wrap="none" rtlCol="0">
            <a:spAutoFit/>
          </a:bodyPr>
          <a:lstStyle/>
          <a:p>
            <a:r>
              <a:rPr lang="en-US" sz="1200" dirty="0">
                <a:solidFill>
                  <a:srgbClr val="FF0000"/>
                </a:solidFill>
              </a:rPr>
              <a:t>Copy output to your $HOME</a:t>
            </a:r>
          </a:p>
        </p:txBody>
      </p:sp>
      <p:cxnSp>
        <p:nvCxnSpPr>
          <p:cNvPr id="14" name="Straight Arrow Connector 13">
            <a:extLst>
              <a:ext uri="{FF2B5EF4-FFF2-40B4-BE49-F238E27FC236}">
                <a16:creationId xmlns:a16="http://schemas.microsoft.com/office/drawing/2014/main" id="{C63301BE-C95E-4D0F-9E6C-54E30FA10470}"/>
              </a:ext>
            </a:extLst>
          </p:cNvPr>
          <p:cNvCxnSpPr>
            <a:cxnSpLocks/>
          </p:cNvCxnSpPr>
          <p:nvPr/>
        </p:nvCxnSpPr>
        <p:spPr bwMode="auto">
          <a:xfrm flipH="1">
            <a:off x="9144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FCB9927E-0081-D688-8289-981E318DA833}"/>
              </a:ext>
            </a:extLst>
          </p:cNvPr>
          <p:cNvCxnSpPr>
            <a:cxnSpLocks/>
          </p:cNvCxnSpPr>
          <p:nvPr/>
        </p:nvCxnSpPr>
        <p:spPr bwMode="auto">
          <a:xfrm flipH="1">
            <a:off x="14478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11FDA88-6255-73BD-F85E-5CC250328A4F}"/>
              </a:ext>
            </a:extLst>
          </p:cNvPr>
          <p:cNvCxnSpPr>
            <a:cxnSpLocks/>
          </p:cNvCxnSpPr>
          <p:nvPr/>
        </p:nvCxnSpPr>
        <p:spPr bwMode="auto">
          <a:xfrm flipH="1">
            <a:off x="59436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AFEEAC6-8E10-75D8-199E-6B1137134539}"/>
              </a:ext>
            </a:extLst>
          </p:cNvPr>
          <p:cNvCxnSpPr>
            <a:cxnSpLocks/>
          </p:cNvCxnSpPr>
          <p:nvPr/>
        </p:nvCxnSpPr>
        <p:spPr bwMode="auto">
          <a:xfrm flipH="1">
            <a:off x="54102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E530DC4-AC51-75C1-9404-AFC1CDA8AEB5}"/>
              </a:ext>
            </a:extLst>
          </p:cNvPr>
          <p:cNvCxnSpPr>
            <a:cxnSpLocks/>
          </p:cNvCxnSpPr>
          <p:nvPr/>
        </p:nvCxnSpPr>
        <p:spPr bwMode="auto">
          <a:xfrm flipH="1">
            <a:off x="6610590" y="608658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CEE28CC9-D915-4298-EC30-94C386D2DB1F}"/>
              </a:ext>
            </a:extLst>
          </p:cNvPr>
          <p:cNvSpPr txBox="1"/>
          <p:nvPr/>
        </p:nvSpPr>
        <p:spPr>
          <a:xfrm>
            <a:off x="1279052" y="6185192"/>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0" name="TextBox 19">
            <a:extLst>
              <a:ext uri="{FF2B5EF4-FFF2-40B4-BE49-F238E27FC236}">
                <a16:creationId xmlns:a16="http://schemas.microsoft.com/office/drawing/2014/main" id="{816C83E4-D0AF-7480-8415-231C6CE80364}"/>
              </a:ext>
            </a:extLst>
          </p:cNvPr>
          <p:cNvSpPr txBox="1"/>
          <p:nvPr/>
        </p:nvSpPr>
        <p:spPr>
          <a:xfrm>
            <a:off x="5766449" y="6162780"/>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1" name="TextBox 20">
            <a:extLst>
              <a:ext uri="{FF2B5EF4-FFF2-40B4-BE49-F238E27FC236}">
                <a16:creationId xmlns:a16="http://schemas.microsoft.com/office/drawing/2014/main" id="{AE4C9C4F-D1C9-B175-8DB8-922CA7C305B7}"/>
              </a:ext>
            </a:extLst>
          </p:cNvPr>
          <p:cNvSpPr txBox="1"/>
          <p:nvPr/>
        </p:nvSpPr>
        <p:spPr>
          <a:xfrm>
            <a:off x="1813246" y="6401253"/>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2" name="TextBox 21">
            <a:extLst>
              <a:ext uri="{FF2B5EF4-FFF2-40B4-BE49-F238E27FC236}">
                <a16:creationId xmlns:a16="http://schemas.microsoft.com/office/drawing/2014/main" id="{A2190745-7BE5-B9F8-65D4-036B92DAFC00}"/>
              </a:ext>
            </a:extLst>
          </p:cNvPr>
          <p:cNvSpPr txBox="1"/>
          <p:nvPr/>
        </p:nvSpPr>
        <p:spPr>
          <a:xfrm>
            <a:off x="6309813" y="6395210"/>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3" name="TextBox 22">
            <a:extLst>
              <a:ext uri="{FF2B5EF4-FFF2-40B4-BE49-F238E27FC236}">
                <a16:creationId xmlns:a16="http://schemas.microsoft.com/office/drawing/2014/main" id="{EE6E840A-E45E-5FE4-2285-1D21B095AF00}"/>
              </a:ext>
            </a:extLst>
          </p:cNvPr>
          <p:cNvSpPr txBox="1"/>
          <p:nvPr/>
        </p:nvSpPr>
        <p:spPr>
          <a:xfrm>
            <a:off x="6909326" y="5941612"/>
            <a:ext cx="2114681" cy="276999"/>
          </a:xfrm>
          <a:prstGeom prst="rect">
            <a:avLst/>
          </a:prstGeom>
          <a:noFill/>
        </p:spPr>
        <p:txBody>
          <a:bodyPr wrap="none" rtlCol="0">
            <a:spAutoFit/>
          </a:bodyPr>
          <a:lstStyle/>
          <a:p>
            <a:r>
              <a:rPr lang="en-US" sz="1200" dirty="0">
                <a:solidFill>
                  <a:srgbClr val="FF0000"/>
                </a:solidFill>
              </a:rPr>
              <a:t>Copy output to your $HOME</a:t>
            </a:r>
          </a:p>
        </p:txBody>
      </p:sp>
      <p:sp>
        <p:nvSpPr>
          <p:cNvPr id="24" name="Oval 23">
            <a:extLst>
              <a:ext uri="{FF2B5EF4-FFF2-40B4-BE49-F238E27FC236}">
                <a16:creationId xmlns:a16="http://schemas.microsoft.com/office/drawing/2014/main" id="{01891D32-82C8-3DF1-B84C-F0635D1542ED}"/>
              </a:ext>
            </a:extLst>
          </p:cNvPr>
          <p:cNvSpPr/>
          <p:nvPr/>
        </p:nvSpPr>
        <p:spPr bwMode="auto">
          <a:xfrm>
            <a:off x="1792917" y="6341619"/>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5" name="Oval 24">
            <a:extLst>
              <a:ext uri="{FF2B5EF4-FFF2-40B4-BE49-F238E27FC236}">
                <a16:creationId xmlns:a16="http://schemas.microsoft.com/office/drawing/2014/main" id="{55EF8548-EB27-2B25-AE23-3F5788E8C558}"/>
              </a:ext>
            </a:extLst>
          </p:cNvPr>
          <p:cNvSpPr/>
          <p:nvPr/>
        </p:nvSpPr>
        <p:spPr bwMode="auto">
          <a:xfrm>
            <a:off x="6296454" y="6299521"/>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25883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3" grpId="0"/>
      <p:bldP spid="24"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100" dirty="0">
                <a:solidFill>
                  <a:srgbClr val="0070C0"/>
                </a:solidFill>
                <a:latin typeface="Consolas" panose="020B0609020204030204" pitchFamily="49" charset="0"/>
                <a:cs typeface="Consolas" panose="020B0609020204030204" pitchFamily="49" charset="0"/>
              </a:rPr>
              <a:t>#!/bin/bash</a:t>
            </a:r>
          </a:p>
          <a:p>
            <a:pPr marL="0" indent="0">
              <a:buNone/>
            </a:pPr>
            <a:r>
              <a:rPr lang="en-US" sz="11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--partition=</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10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None/>
            </a:pPr>
            <a:r>
              <a:rPr lang="en-US" sz="11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100" dirty="0">
                <a:solidFill>
                  <a:srgbClr val="0070C0"/>
                </a:solidFill>
                <a:latin typeface="Consolas" panose="020B0609020204030204" pitchFamily="49" charset="0"/>
                <a:cs typeface="Consolas" panose="020B0609020204030204" pitchFamily="49" charset="0"/>
              </a:rPr>
              <a:t>#SBATCH -o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j.out</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70C0"/>
                </a:solidFill>
                <a:latin typeface="Consolas" panose="020B0609020204030204" pitchFamily="49" charset="0"/>
                <a:cs typeface="Consolas" panose="020B0609020204030204" pitchFamily="49" charset="0"/>
              </a:rPr>
              <a:t>#SBATCH -e </a:t>
            </a:r>
            <a:r>
              <a:rPr lang="en-US" sz="1100" dirty="0" err="1">
                <a:solidFill>
                  <a:srgbClr val="0070C0"/>
                </a:solidFill>
                <a:latin typeface="Consolas" panose="020B0609020204030204" pitchFamily="49" charset="0"/>
                <a:cs typeface="Consolas" panose="020B0609020204030204" pitchFamily="49" charset="0"/>
              </a:rPr>
              <a:t>slurmjob</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j.err</a:t>
            </a:r>
            <a:r>
              <a:rPr lang="en-US" sz="1100" dirty="0">
                <a:solidFill>
                  <a:srgbClr val="0070C0"/>
                </a:solidFill>
                <a:latin typeface="Consolas" panose="020B0609020204030204" pitchFamily="49" charset="0"/>
                <a:cs typeface="Consolas" panose="020B0609020204030204" pitchFamily="49" charset="0"/>
              </a:rPr>
              <a:t>-%N</a:t>
            </a:r>
          </a:p>
          <a:p>
            <a:pPr marL="0" indent="0">
              <a:buNone/>
            </a:pPr>
            <a:r>
              <a:rPr lang="en-US" sz="11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100" dirty="0">
                <a:latin typeface="Consolas" panose="020B0609020204030204" pitchFamily="49" charset="0"/>
                <a:cs typeface="Consolas" panose="020B0609020204030204" pitchFamily="49" charset="0"/>
              </a:rPr>
              <a:t>SCRDIR=/scratch/general/vast/$USER/$SLURM_JOB_ID</a:t>
            </a:r>
          </a:p>
          <a:p>
            <a:pPr marL="0" indent="0">
              <a:buNone/>
            </a:pPr>
            <a:r>
              <a:rPr lang="en-US" sz="1100" dirty="0" err="1">
                <a:latin typeface="Consolas" panose="020B0609020204030204" pitchFamily="49" charset="0"/>
                <a:cs typeface="Consolas" panose="020B0609020204030204" pitchFamily="49" charset="0"/>
              </a:rPr>
              <a:t>mkdir</a:t>
            </a:r>
            <a:r>
              <a:rPr lang="en-US" sz="1100" dirty="0">
                <a:latin typeface="Consolas" panose="020B0609020204030204" pitchFamily="49" charset="0"/>
                <a:cs typeface="Consolas" panose="020B0609020204030204" pitchFamily="49" charset="0"/>
              </a:rPr>
              <a:t> -p $SCRDIR</a:t>
            </a: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$SCRDIR/.</a:t>
            </a:r>
          </a:p>
          <a:p>
            <a:pPr marL="0" indent="0">
              <a:buNone/>
            </a:pPr>
            <a:r>
              <a:rPr lang="en-US" sz="1100" dirty="0">
                <a:latin typeface="Consolas" panose="020B0609020204030204" pitchFamily="49" charset="0"/>
                <a:cs typeface="Consolas" panose="020B0609020204030204" pitchFamily="49" charset="0"/>
              </a:rPr>
              <a:t>cd $SCRDIR</a:t>
            </a:r>
            <a:endParaRPr lang="en-US" sz="1100" dirty="0">
              <a:solidFill>
                <a:srgbClr val="0070C0"/>
              </a:solidFill>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100" dirty="0">
                <a:latin typeface="Consolas" panose="020B0609020204030204" pitchFamily="49" charset="0"/>
                <a:cs typeface="Consolas" panose="020B0609020204030204" pitchFamily="49" charset="0"/>
              </a:rPr>
              <a:t>module load &lt;some-module&gt;</a:t>
            </a:r>
          </a:p>
          <a:p>
            <a:pPr marL="0" indent="0">
              <a:buNone/>
            </a:pPr>
            <a:r>
              <a:rPr lang="en-US" sz="11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100" dirty="0" err="1">
                <a:latin typeface="Consolas" panose="020B0609020204030204" pitchFamily="49" charset="0"/>
                <a:cs typeface="Consolas" panose="020B0609020204030204" pitchFamily="49" charset="0"/>
              </a:rPr>
              <a:t>myprogram</a:t>
            </a:r>
            <a:r>
              <a:rPr lang="en-US" sz="1100" dirty="0">
                <a:latin typeface="Consolas" panose="020B0609020204030204" pitchFamily="49" charset="0"/>
                <a:cs typeface="Consolas" panose="020B0609020204030204" pitchFamily="49" charset="0"/>
              </a:rPr>
              <a:t> &lt; </a:t>
            </a:r>
            <a:r>
              <a:rPr lang="en-US" sz="1100" dirty="0" err="1">
                <a:latin typeface="Consolas" panose="020B0609020204030204" pitchFamily="49" charset="0"/>
                <a:cs typeface="Consolas" panose="020B0609020204030204" pitchFamily="49" charset="0"/>
              </a:rPr>
              <a:t>file.input</a:t>
            </a:r>
            <a:r>
              <a:rPr lang="en-US" sz="1100" dirty="0">
                <a:latin typeface="Consolas" panose="020B0609020204030204" pitchFamily="49" charset="0"/>
                <a:cs typeface="Consolas" panose="020B0609020204030204" pitchFamily="49" charset="0"/>
              </a:rPr>
              <a:t> &gt; </a:t>
            </a:r>
            <a:r>
              <a:rPr lang="en-US" sz="1100" dirty="0" err="1">
                <a:latin typeface="Consolas" panose="020B0609020204030204" pitchFamily="49" charset="0"/>
                <a:cs typeface="Consolas" panose="020B0609020204030204" pitchFamily="49" charset="0"/>
              </a:rPr>
              <a:t>file.output</a:t>
            </a:r>
            <a:endParaRPr lang="en-US" sz="1100" dirty="0">
              <a:latin typeface="Consolas" panose="020B0609020204030204" pitchFamily="49" charset="0"/>
              <a:cs typeface="Consolas" panose="020B0609020204030204" pitchFamily="49" charset="0"/>
            </a:endParaRPr>
          </a:p>
          <a:p>
            <a:pPr marL="0" indent="0">
              <a:buNone/>
            </a:pPr>
            <a:endParaRPr lang="en-US" sz="1100" dirty="0">
              <a:latin typeface="Consolas" panose="020B0609020204030204" pitchFamily="49" charset="0"/>
              <a:cs typeface="Consolas" panose="020B0609020204030204" pitchFamily="49" charset="0"/>
            </a:endParaRPr>
          </a:p>
          <a:p>
            <a:pPr marL="0" indent="0">
              <a:buNone/>
            </a:pPr>
            <a:r>
              <a:rPr lang="en-US" sz="11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100" dirty="0">
                <a:latin typeface="Consolas" panose="020B0609020204030204" pitchFamily="49" charset="0"/>
                <a:cs typeface="Consolas" panose="020B0609020204030204" pitchFamily="49" charset="0"/>
              </a:rPr>
              <a:t>cp </a:t>
            </a:r>
            <a:r>
              <a:rPr lang="en-US" sz="1100" dirty="0" err="1">
                <a:latin typeface="Consolas" panose="020B0609020204030204" pitchFamily="49" charset="0"/>
                <a:cs typeface="Consolas" panose="020B0609020204030204" pitchFamily="49" charset="0"/>
              </a:rPr>
              <a:t>file.output</a:t>
            </a:r>
            <a:r>
              <a:rPr lang="en-US" sz="1100" dirty="0">
                <a:latin typeface="Consolas" panose="020B0609020204030204" pitchFamily="49" charset="0"/>
                <a:cs typeface="Consolas" panose="020B0609020204030204" pitchFamily="49" charset="0"/>
              </a:rPr>
              <a:t> $HOME/.</a:t>
            </a:r>
          </a:p>
          <a:p>
            <a:pPr marL="0" indent="0">
              <a:buNone/>
            </a:pPr>
            <a:r>
              <a:rPr lang="en-US" sz="1100" dirty="0">
                <a:latin typeface="Consolas" panose="020B0609020204030204" pitchFamily="49" charset="0"/>
                <a:cs typeface="Consolas" panose="020B0609020204030204" pitchFamily="49" charset="0"/>
              </a:rPr>
              <a:t>cd $HOME</a:t>
            </a:r>
          </a:p>
          <a:p>
            <a:pPr marL="0" indent="0">
              <a:buNone/>
            </a:pPr>
            <a:r>
              <a:rPr lang="en-US" sz="1100" dirty="0" err="1">
                <a:latin typeface="Consolas" panose="020B0609020204030204" pitchFamily="49" charset="0"/>
                <a:cs typeface="Consolas" panose="020B0609020204030204" pitchFamily="49" charset="0"/>
              </a:rPr>
              <a:t>rm</a:t>
            </a:r>
            <a:r>
              <a:rPr lang="en-US" sz="1100" dirty="0">
                <a:latin typeface="Consolas" panose="020B0609020204030204" pitchFamily="49" charset="0"/>
                <a:cs typeface="Consolas" panose="020B0609020204030204" pitchFamily="49" charset="0"/>
              </a:rPr>
              <a:t> -</a:t>
            </a:r>
            <a:r>
              <a:rPr lang="en-US" sz="1100" dirty="0" err="1">
                <a:latin typeface="Consolas" panose="020B0609020204030204" pitchFamily="49" charset="0"/>
                <a:cs typeface="Consolas" panose="020B0609020204030204" pitchFamily="49" charset="0"/>
              </a:rPr>
              <a:t>rf</a:t>
            </a:r>
            <a:r>
              <a:rPr lang="en-US" sz="11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100" kern="0" dirty="0">
                <a:solidFill>
                  <a:srgbClr val="0070C0"/>
                </a:solidFill>
                <a:latin typeface="Consolas" panose="020B0609020204030204" pitchFamily="49" charset="0"/>
                <a:cs typeface="Consolas" panose="020B0609020204030204" pitchFamily="49" charset="0"/>
              </a:rPr>
              <a:t>#!/bin/</a:t>
            </a:r>
            <a:r>
              <a:rPr lang="en-US" sz="1100" kern="0" dirty="0" err="1">
                <a:solidFill>
                  <a:srgbClr val="0070C0"/>
                </a:solidFill>
                <a:latin typeface="Consolas" panose="020B0609020204030204" pitchFamily="49" charset="0"/>
                <a:cs typeface="Consolas" panose="020B0609020204030204" pitchFamily="49" charset="0"/>
              </a:rPr>
              <a:t>tcsh</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--partition=</a:t>
            </a:r>
            <a:r>
              <a:rPr lang="en-US" sz="1100" kern="0" dirty="0" err="1">
                <a:solidFill>
                  <a:srgbClr val="0070C0"/>
                </a:solidFill>
                <a:latin typeface="Consolas" panose="020B0609020204030204" pitchFamily="49" charset="0"/>
                <a:cs typeface="Consolas" panose="020B0609020204030204" pitchFamily="49" charset="0"/>
              </a:rPr>
              <a:t>kingspeak</a:t>
            </a:r>
            <a:r>
              <a:rPr lang="en-US" sz="1100" kern="0" dirty="0">
                <a:solidFill>
                  <a:srgbClr val="0070C0"/>
                </a:solidFill>
                <a:latin typeface="Consolas" panose="020B0609020204030204" pitchFamily="49" charset="0"/>
                <a:cs typeface="Consolas" panose="020B0609020204030204" pitchFamily="49" charset="0"/>
              </a:rPr>
              <a:t>-shared-guest</a:t>
            </a:r>
          </a:p>
          <a:p>
            <a:pPr marL="0" indent="0">
              <a:buNone/>
            </a:pPr>
            <a:r>
              <a:rPr lang="en-US" sz="1100" dirty="0">
                <a:solidFill>
                  <a:srgbClr val="0070C0"/>
                </a:solidFill>
                <a:latin typeface="Consolas" panose="020B0609020204030204" pitchFamily="49" charset="0"/>
                <a:cs typeface="Consolas" panose="020B0609020204030204" pitchFamily="49" charset="0"/>
              </a:rPr>
              <a:t>#SBATCH --</a:t>
            </a:r>
            <a:r>
              <a:rPr lang="en-US" sz="1100" dirty="0" err="1">
                <a:solidFill>
                  <a:srgbClr val="0070C0"/>
                </a:solidFill>
                <a:latin typeface="Consolas" panose="020B0609020204030204" pitchFamily="49" charset="0"/>
                <a:cs typeface="Consolas" panose="020B0609020204030204" pitchFamily="49" charset="0"/>
              </a:rPr>
              <a:t>qos</a:t>
            </a:r>
            <a:r>
              <a:rPr lang="en-US" sz="1100" dirty="0">
                <a:solidFill>
                  <a:srgbClr val="0070C0"/>
                </a:solidFill>
                <a:latin typeface="Consolas" panose="020B0609020204030204" pitchFamily="49" charset="0"/>
                <a:cs typeface="Consolas" panose="020B0609020204030204" pitchFamily="49" charset="0"/>
              </a:rPr>
              <a:t>=</a:t>
            </a:r>
            <a:r>
              <a:rPr lang="en-US" sz="1100" dirty="0" err="1">
                <a:solidFill>
                  <a:srgbClr val="0070C0"/>
                </a:solidFill>
                <a:latin typeface="Consolas" panose="020B0609020204030204" pitchFamily="49" charset="0"/>
                <a:cs typeface="Consolas" panose="020B0609020204030204" pitchFamily="49" charset="0"/>
              </a:rPr>
              <a:t>kingspeak</a:t>
            </a:r>
            <a:r>
              <a:rPr lang="en-US" sz="1100" dirty="0">
                <a:solidFill>
                  <a:srgbClr val="0070C0"/>
                </a:solidFill>
                <a:latin typeface="Consolas" panose="020B0609020204030204" pitchFamily="49" charset="0"/>
                <a:cs typeface="Consolas" panose="020B0609020204030204" pitchFamily="49" charset="0"/>
              </a:rPr>
              <a:t>-guest</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a:t>
            </a:r>
            <a:r>
              <a:rPr lang="en-US" sz="1100" kern="0" dirty="0" err="1">
                <a:solidFill>
                  <a:srgbClr val="0070C0"/>
                </a:solidFill>
                <a:latin typeface="Consolas" panose="020B0609020204030204" pitchFamily="49" charset="0"/>
                <a:cs typeface="Consolas" panose="020B0609020204030204" pitchFamily="49" charset="0"/>
              </a:rPr>
              <a:t>cpus</a:t>
            </a:r>
            <a:r>
              <a:rPr lang="en-US" sz="1100" kern="0" dirty="0">
                <a:solidFill>
                  <a:srgbClr val="0070C0"/>
                </a:solidFill>
                <a:latin typeface="Consolas" panose="020B0609020204030204" pitchFamily="49" charset="0"/>
                <a:cs typeface="Consolas" panose="020B0609020204030204" pitchFamily="49" charset="0"/>
              </a:rPr>
              <a:t>-per-task=8</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-o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j.out</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70C0"/>
                </a:solidFill>
                <a:latin typeface="Consolas" panose="020B0609020204030204" pitchFamily="49" charset="0"/>
                <a:cs typeface="Consolas" panose="020B0609020204030204" pitchFamily="49" charset="0"/>
              </a:rPr>
              <a:t>#SBATCH -e </a:t>
            </a:r>
            <a:r>
              <a:rPr lang="en-US" sz="1100" kern="0" dirty="0" err="1">
                <a:solidFill>
                  <a:srgbClr val="0070C0"/>
                </a:solidFill>
                <a:latin typeface="Consolas" panose="020B0609020204030204" pitchFamily="49" charset="0"/>
                <a:cs typeface="Consolas" panose="020B0609020204030204" pitchFamily="49" charset="0"/>
              </a:rPr>
              <a:t>slurmjob</a:t>
            </a:r>
            <a:r>
              <a:rPr lang="en-US" sz="1100" kern="0" dirty="0">
                <a:solidFill>
                  <a:srgbClr val="0070C0"/>
                </a:solidFill>
                <a:latin typeface="Consolas" panose="020B0609020204030204" pitchFamily="49" charset="0"/>
                <a:cs typeface="Consolas" panose="020B0609020204030204" pitchFamily="49" charset="0"/>
              </a:rPr>
              <a:t>-%</a:t>
            </a:r>
            <a:r>
              <a:rPr lang="en-US" sz="1100" kern="0" dirty="0" err="1">
                <a:solidFill>
                  <a:srgbClr val="0070C0"/>
                </a:solidFill>
                <a:latin typeface="Consolas" panose="020B0609020204030204" pitchFamily="49" charset="0"/>
                <a:cs typeface="Consolas" panose="020B0609020204030204" pitchFamily="49" charset="0"/>
              </a:rPr>
              <a:t>j.err</a:t>
            </a:r>
            <a:r>
              <a:rPr lang="en-US" sz="11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1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100" kern="0" dirty="0" err="1">
                <a:latin typeface="Consolas" panose="020B0609020204030204" pitchFamily="49" charset="0"/>
                <a:cs typeface="Consolas" panose="020B0609020204030204" pitchFamily="49" charset="0"/>
              </a:rPr>
              <a:t>mkdir</a:t>
            </a:r>
            <a:r>
              <a:rPr lang="en-US" sz="1100" kern="0" dirty="0">
                <a:latin typeface="Consolas" panose="020B0609020204030204" pitchFamily="49" charset="0"/>
                <a:cs typeface="Consolas" panose="020B0609020204030204" pitchFamily="49" charset="0"/>
              </a:rPr>
              <a:t> -p $SCRDIR</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$SCRDIR/.</a:t>
            </a:r>
          </a:p>
          <a:p>
            <a:pPr marL="0" indent="0">
              <a:buFontTx/>
              <a:buNone/>
            </a:pPr>
            <a:r>
              <a:rPr lang="en-US" sz="1100" kern="0" dirty="0">
                <a:latin typeface="Consolas" panose="020B0609020204030204" pitchFamily="49" charset="0"/>
                <a:cs typeface="Consolas" panose="020B0609020204030204" pitchFamily="49" charset="0"/>
              </a:rPr>
              <a:t>cd $SCRDIR</a:t>
            </a:r>
            <a:endParaRPr lang="en-US" sz="11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100" kern="0" dirty="0">
                <a:latin typeface="Consolas" panose="020B0609020204030204" pitchFamily="49" charset="0"/>
                <a:cs typeface="Consolas" panose="020B0609020204030204" pitchFamily="49" charset="0"/>
              </a:rPr>
              <a:t>module load &lt;some-module&gt;</a:t>
            </a:r>
          </a:p>
          <a:p>
            <a:pPr marL="0" indent="0">
              <a:buFontTx/>
              <a:buNone/>
            </a:pP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100" kern="0" dirty="0" err="1">
                <a:latin typeface="Consolas" panose="020B0609020204030204" pitchFamily="49" charset="0"/>
                <a:cs typeface="Consolas" panose="020B0609020204030204" pitchFamily="49" charset="0"/>
              </a:rPr>
              <a:t>myprogram</a:t>
            </a:r>
            <a:r>
              <a:rPr lang="en-US" sz="1100" kern="0" dirty="0">
                <a:latin typeface="Consolas" panose="020B0609020204030204" pitchFamily="49" charset="0"/>
                <a:cs typeface="Consolas" panose="020B0609020204030204" pitchFamily="49" charset="0"/>
              </a:rPr>
              <a:t> &lt; </a:t>
            </a:r>
            <a:r>
              <a:rPr lang="en-US" sz="1100" kern="0" dirty="0" err="1">
                <a:latin typeface="Consolas" panose="020B0609020204030204" pitchFamily="49" charset="0"/>
                <a:cs typeface="Consolas" panose="020B0609020204030204" pitchFamily="49" charset="0"/>
              </a:rPr>
              <a:t>file.input</a:t>
            </a:r>
            <a:r>
              <a:rPr lang="en-US" sz="1100" kern="0" dirty="0">
                <a:latin typeface="Consolas" panose="020B0609020204030204" pitchFamily="49" charset="0"/>
                <a:cs typeface="Consolas" panose="020B0609020204030204" pitchFamily="49" charset="0"/>
              </a:rPr>
              <a:t> &gt; </a:t>
            </a:r>
            <a:r>
              <a:rPr lang="en-US" sz="1100" kern="0" dirty="0" err="1">
                <a:latin typeface="Consolas" panose="020B0609020204030204" pitchFamily="49" charset="0"/>
                <a:cs typeface="Consolas" panose="020B0609020204030204" pitchFamily="49" charset="0"/>
              </a:rPr>
              <a:t>file.output</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100" kern="0" dirty="0">
              <a:latin typeface="Consolas" panose="020B0609020204030204" pitchFamily="49" charset="0"/>
              <a:cs typeface="Consolas" panose="020B0609020204030204" pitchFamily="49" charset="0"/>
            </a:endParaRPr>
          </a:p>
          <a:p>
            <a:pPr marL="0" indent="0">
              <a:buFontTx/>
              <a:buNone/>
            </a:pPr>
            <a:r>
              <a:rPr lang="en-US" sz="1100" kern="0" dirty="0">
                <a:latin typeface="Consolas" panose="020B0609020204030204" pitchFamily="49" charset="0"/>
                <a:cs typeface="Consolas" panose="020B0609020204030204" pitchFamily="49" charset="0"/>
              </a:rPr>
              <a:t>cp </a:t>
            </a:r>
            <a:r>
              <a:rPr lang="en-US" sz="1100" kern="0" dirty="0" err="1">
                <a:latin typeface="Consolas" panose="020B0609020204030204" pitchFamily="49" charset="0"/>
                <a:cs typeface="Consolas" panose="020B0609020204030204" pitchFamily="49" charset="0"/>
              </a:rPr>
              <a:t>file.output</a:t>
            </a:r>
            <a:r>
              <a:rPr lang="en-US" sz="1100" kern="0" dirty="0">
                <a:latin typeface="Consolas" panose="020B0609020204030204" pitchFamily="49" charset="0"/>
                <a:cs typeface="Consolas" panose="020B0609020204030204" pitchFamily="49" charset="0"/>
              </a:rPr>
              <a:t> $HOME/.</a:t>
            </a:r>
          </a:p>
          <a:p>
            <a:pPr marL="0" indent="0">
              <a:buFontTx/>
              <a:buNone/>
            </a:pPr>
            <a:r>
              <a:rPr lang="en-US" sz="1100" kern="0" dirty="0">
                <a:latin typeface="Consolas" panose="020B0609020204030204" pitchFamily="49" charset="0"/>
                <a:cs typeface="Consolas" panose="020B0609020204030204" pitchFamily="49" charset="0"/>
              </a:rPr>
              <a:t>cd $HOME</a:t>
            </a:r>
          </a:p>
          <a:p>
            <a:pPr marL="0" indent="0">
              <a:buFontTx/>
              <a:buNone/>
            </a:pPr>
            <a:r>
              <a:rPr lang="en-US" sz="11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FD232DF1-58A4-1B5B-CF66-61C6C9AA5CB1}"/>
              </a:ext>
            </a:extLst>
          </p:cNvPr>
          <p:cNvSpPr/>
          <p:nvPr/>
        </p:nvSpPr>
        <p:spPr bwMode="auto">
          <a:xfrm>
            <a:off x="2057400" y="2514600"/>
            <a:ext cx="4495800" cy="1905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Done! Let’s call this file</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Arial" charset="0"/>
                <a:cs typeface="Arial" charset="0"/>
              </a:rPr>
              <a:t>FirstSlurmScript.sbatch</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6377078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accent2"/>
                </a:solidFill>
                <a:latin typeface="Arial"/>
                <a:ea typeface="Arial"/>
                <a:cs typeface="Arial"/>
                <a:sym typeface="Arial"/>
                <a:rtl val="0"/>
              </a:rPr>
              <a:t>Basic </a:t>
            </a:r>
            <a:r>
              <a:rPr lang="en-US" sz="2400" dirty="0" err="1">
                <a:solidFill>
                  <a:schemeClr val="accent2"/>
                </a:solidFill>
                <a:latin typeface="Arial"/>
                <a:ea typeface="Arial"/>
                <a:cs typeface="Arial"/>
                <a:sym typeface="Arial"/>
                <a:rtl val="0"/>
              </a:rPr>
              <a:t>Slurm</a:t>
            </a:r>
            <a:r>
              <a:rPr lang="en-US" sz="2400" dirty="0">
                <a:solidFill>
                  <a:schemeClr val="accent2"/>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14944893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p:txBody>
      </p:sp>
      <p:pic>
        <p:nvPicPr>
          <p:cNvPr id="3" name="Picture 2">
            <a:extLst>
              <a:ext uri="{FF2B5EF4-FFF2-40B4-BE49-F238E27FC236}">
                <a16:creationId xmlns:a16="http://schemas.microsoft.com/office/drawing/2014/main" id="{886F2E8F-9D1A-34E1-3E34-569B1A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4" y="2438400"/>
            <a:ext cx="7772400" cy="645743"/>
          </a:xfrm>
          <a:prstGeom prst="rect">
            <a:avLst/>
          </a:prstGeom>
        </p:spPr>
      </p:pic>
      <p:cxnSp>
        <p:nvCxnSpPr>
          <p:cNvPr id="5" name="Straight Arrow Connector 4">
            <a:extLst>
              <a:ext uri="{FF2B5EF4-FFF2-40B4-BE49-F238E27FC236}">
                <a16:creationId xmlns:a16="http://schemas.microsoft.com/office/drawing/2014/main" id="{B09961F5-7ED8-B281-3834-2CBED724B66F}"/>
              </a:ext>
            </a:extLst>
          </p:cNvPr>
          <p:cNvCxnSpPr>
            <a:cxnSpLocks/>
          </p:cNvCxnSpPr>
          <p:nvPr/>
        </p:nvCxnSpPr>
        <p:spPr bwMode="auto">
          <a:xfrm flipV="1">
            <a:off x="3886200" y="2971800"/>
            <a:ext cx="0" cy="6858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BB047BFC-120B-C026-9AC7-514E90A7F821}"/>
              </a:ext>
            </a:extLst>
          </p:cNvPr>
          <p:cNvSpPr txBox="1"/>
          <p:nvPr/>
        </p:nvSpPr>
        <p:spPr>
          <a:xfrm>
            <a:off x="3349033" y="3657600"/>
            <a:ext cx="1074333" cy="461665"/>
          </a:xfrm>
          <a:prstGeom prst="rect">
            <a:avLst/>
          </a:prstGeom>
          <a:noFill/>
        </p:spPr>
        <p:txBody>
          <a:bodyPr wrap="none" rtlCol="0">
            <a:spAutoFit/>
          </a:bodyPr>
          <a:lstStyle/>
          <a:p>
            <a:r>
              <a:rPr lang="en-US" dirty="0">
                <a:solidFill>
                  <a:srgbClr val="FF0000"/>
                </a:solidFill>
              </a:rPr>
              <a:t>Job 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endParaRPr lang="en-US" sz="2000" b="1" dirty="0"/>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endParaRPr lang="en-US" sz="500" dirty="0"/>
          </a:p>
        </p:txBody>
      </p:sp>
      <p:sp>
        <p:nvSpPr>
          <p:cNvPr id="3" name="TextBox 2">
            <a:extLst>
              <a:ext uri="{FF2B5EF4-FFF2-40B4-BE49-F238E27FC236}">
                <a16:creationId xmlns:a16="http://schemas.microsoft.com/office/drawing/2014/main" id="{6A7D49DE-BEEA-77E2-CDE9-FA4079EFF20A}"/>
              </a:ext>
            </a:extLst>
          </p:cNvPr>
          <p:cNvSpPr txBox="1"/>
          <p:nvPr/>
        </p:nvSpPr>
        <p:spPr>
          <a:xfrm>
            <a:off x="24384" y="6096000"/>
            <a:ext cx="569061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Arial"/>
                <a:cs typeface="Arial"/>
              </a:rPr>
              <a:t>*</a:t>
            </a:r>
            <a:r>
              <a:rPr kumimoji="0" lang="en-US" sz="1400" b="0" i="0" u="none" strike="noStrike" kern="0" cap="none" spc="0" normalizeH="0" baseline="0" noProof="0" dirty="0">
                <a:ln>
                  <a:noFill/>
                </a:ln>
                <a:solidFill>
                  <a:srgbClr val="545454"/>
                </a:solidFill>
                <a:effectLst/>
                <a:uLnTx/>
                <a:uFillTx/>
                <a:latin typeface="Arial"/>
                <a:cs typeface="Arial"/>
              </a:rPr>
              <a:t>CHPC developed programs. See </a:t>
            </a:r>
            <a:r>
              <a:rPr kumimoji="0" lang="en-US" sz="1400" b="0" i="0" u="none" strike="noStrike" kern="0" cap="none" spc="0" normalizeH="0" baseline="0" noProof="0" dirty="0">
                <a:ln>
                  <a:noFill/>
                </a:ln>
                <a:solidFill>
                  <a:srgbClr val="545454"/>
                </a:solidFill>
                <a:effectLst/>
                <a:uLnTx/>
                <a:uFillTx/>
                <a:latin typeface="Arial"/>
                <a:cs typeface="Arial"/>
                <a:hlinkClick r:id="rId3"/>
              </a:rPr>
              <a:t>CHPC Newsletter 2023 Summer </a:t>
            </a:r>
            <a:endParaRPr kumimoji="0" lang="en-US" sz="1400" b="0" i="0" u="none" strike="noStrike" kern="0" cap="none" spc="0" normalizeH="0" baseline="0" noProof="0" dirty="0">
              <a:ln>
                <a:noFill/>
              </a:ln>
              <a:solidFill>
                <a:srgbClr val="545454"/>
              </a:solidFill>
              <a:effectLst/>
              <a:uLnTx/>
              <a:uFillTx/>
              <a:latin typeface="Arial"/>
              <a:cs typeface="Arial"/>
            </a:endParaRPr>
          </a:p>
        </p:txBody>
      </p:sp>
    </p:spTree>
    <p:extLst>
      <p:ext uri="{BB962C8B-B14F-4D97-AF65-F5344CB8AC3E}">
        <p14:creationId xmlns:p14="http://schemas.microsoft.com/office/powerpoint/2010/main" val="22281495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pPr marL="0" indent="0">
              <a:buNone/>
            </a:pPr>
            <a:endParaRPr lang="en-US" sz="500" dirty="0"/>
          </a:p>
          <a:p>
            <a:pPr marL="0" indent="0">
              <a:buNone/>
            </a:pP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pic>
        <p:nvPicPr>
          <p:cNvPr id="2" name="Picture 1">
            <a:extLst>
              <a:ext uri="{FF2B5EF4-FFF2-40B4-BE49-F238E27FC236}">
                <a16:creationId xmlns:a16="http://schemas.microsoft.com/office/drawing/2014/main" id="{9BCBA16B-19C9-031F-903A-5988B3A25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4" y="4341769"/>
            <a:ext cx="7772400" cy="645743"/>
          </a:xfrm>
          <a:prstGeom prst="rect">
            <a:avLst/>
          </a:prstGeom>
        </p:spPr>
      </p:pic>
      <p:sp>
        <p:nvSpPr>
          <p:cNvPr id="3" name="TextBox 2">
            <a:extLst>
              <a:ext uri="{FF2B5EF4-FFF2-40B4-BE49-F238E27FC236}">
                <a16:creationId xmlns:a16="http://schemas.microsoft.com/office/drawing/2014/main" id="{9DF5791C-0066-9229-5C92-4FA76A4E62DB}"/>
              </a:ext>
            </a:extLst>
          </p:cNvPr>
          <p:cNvSpPr txBox="1"/>
          <p:nvPr/>
        </p:nvSpPr>
        <p:spPr>
          <a:xfrm>
            <a:off x="2895600" y="5105400"/>
            <a:ext cx="2903359" cy="461665"/>
          </a:xfrm>
          <a:prstGeom prst="rect">
            <a:avLst/>
          </a:prstGeom>
          <a:noFill/>
        </p:spPr>
        <p:txBody>
          <a:bodyPr wrap="none" rtlCol="0">
            <a:spAutoFit/>
          </a:bodyPr>
          <a:lstStyle/>
          <a:p>
            <a:r>
              <a:rPr lang="en-US" dirty="0" err="1">
                <a:solidFill>
                  <a:srgbClr val="FF0000"/>
                </a:solidFill>
                <a:latin typeface="Consolas" panose="020B0609020204030204" pitchFamily="49" charset="0"/>
                <a:cs typeface="Consolas" panose="020B0609020204030204" pitchFamily="49" charset="0"/>
              </a:rPr>
              <a:t>scancel</a:t>
            </a:r>
            <a:r>
              <a:rPr lang="en-US" dirty="0">
                <a:solidFill>
                  <a:srgbClr val="FF0000"/>
                </a:solidFill>
                <a:latin typeface="Consolas" panose="020B0609020204030204" pitchFamily="49" charset="0"/>
                <a:cs typeface="Consolas" panose="020B0609020204030204" pitchFamily="49" charset="0"/>
              </a:rPr>
              <a:t> 13335248</a:t>
            </a:r>
          </a:p>
        </p:txBody>
      </p:sp>
    </p:spTree>
    <p:extLst>
      <p:ext uri="{BB962C8B-B14F-4D97-AF65-F5344CB8AC3E}">
        <p14:creationId xmlns:p14="http://schemas.microsoft.com/office/powerpoint/2010/main" val="40229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5023104"/>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1497845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
        <p:nvSpPr>
          <p:cNvPr id="2" name="Rectangle 1">
            <a:extLst>
              <a:ext uri="{FF2B5EF4-FFF2-40B4-BE49-F238E27FC236}">
                <a16:creationId xmlns:a16="http://schemas.microsoft.com/office/drawing/2014/main" id="{BD1AD174-DECB-66E9-09F5-D158B17B4264}"/>
              </a:ext>
            </a:extLst>
          </p:cNvPr>
          <p:cNvSpPr/>
          <p:nvPr/>
        </p:nvSpPr>
        <p:spPr bwMode="auto">
          <a:xfrm>
            <a:off x="2819400" y="1861256"/>
            <a:ext cx="5638800" cy="4349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**note** – all of these commands only work on the cluster you are </a:t>
            </a:r>
            <a:r>
              <a:rPr kumimoji="0" lang="en-US" sz="2400" b="0" i="1" u="none" strike="noStrike" cap="none" normalizeH="0" baseline="0" dirty="0">
                <a:ln>
                  <a:noFill/>
                </a:ln>
                <a:solidFill>
                  <a:schemeClr val="tx1"/>
                </a:solidFill>
                <a:effectLst/>
                <a:latin typeface="Arial" charset="0"/>
                <a:ea typeface="Arial" charset="0"/>
                <a:cs typeface="Arial" charset="0"/>
              </a:rPr>
              <a:t>currently</a:t>
            </a:r>
            <a:r>
              <a:rPr kumimoji="0" lang="en-US" sz="2400" b="0" u="none" strike="noStrike" cap="none" normalizeH="0" baseline="0" dirty="0">
                <a:ln>
                  <a:noFill/>
                </a:ln>
                <a:solidFill>
                  <a:schemeClr val="tx1"/>
                </a:solidFill>
                <a:effectLst/>
                <a:latin typeface="Arial" charset="0"/>
                <a:ea typeface="Arial" charset="0"/>
                <a:cs typeface="Arial" charset="0"/>
              </a:rPr>
              <a:t> logged into.</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To recognize a different cluster, use these flags:</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-M all</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-M </a:t>
            </a:r>
            <a:r>
              <a:rPr lang="en-US" dirty="0" err="1">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--clusters all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--clusters </a:t>
            </a:r>
            <a:r>
              <a:rPr kumimoji="0" lang="en-US" sz="2400" b="0" u="none" strike="noStrike" cap="none" normalizeH="0" baseline="0" dirty="0" err="1">
                <a:ln>
                  <a:noFill/>
                </a:ln>
                <a:solidFill>
                  <a:schemeClr val="tx1"/>
                </a:solidFill>
                <a:effectLst/>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733858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r>
              <a:rPr lang="en-US" sz="3800" b="1" dirty="0">
                <a:solidFill>
                  <a:srgbClr val="990000"/>
                </a:solidFill>
                <a:latin typeface="Arial (Body)"/>
              </a:rPr>
              <a: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Formerly known as </a:t>
            </a:r>
            <a:r>
              <a:rPr lang="en-US" sz="2400" b="1" i="1" dirty="0">
                <a:solidFill>
                  <a:schemeClr val="tx1"/>
                </a:solidFill>
              </a:rPr>
              <a:t>S</a:t>
            </a:r>
            <a:r>
              <a:rPr lang="en-US" sz="2400" dirty="0">
                <a:solidFill>
                  <a:schemeClr val="tx1"/>
                </a:solidFill>
              </a:rPr>
              <a:t>imple </a:t>
            </a:r>
            <a:r>
              <a:rPr lang="en-US" sz="2400" b="1" i="1" dirty="0">
                <a:solidFill>
                  <a:schemeClr val="tx1"/>
                </a:solidFill>
              </a:rPr>
              <a:t>L</a:t>
            </a:r>
            <a:r>
              <a:rPr lang="en-US" sz="2400" dirty="0">
                <a:solidFill>
                  <a:schemeClr val="tx1"/>
                </a:solidFill>
              </a:rPr>
              <a:t>inux </a:t>
            </a:r>
            <a:r>
              <a:rPr lang="en-US" sz="2400" b="1" i="1" dirty="0">
                <a:solidFill>
                  <a:schemeClr val="tx1"/>
                </a:solidFill>
              </a:rPr>
              <a:t>U</a:t>
            </a:r>
            <a:r>
              <a:rPr lang="en-US" sz="2400" dirty="0">
                <a:solidFill>
                  <a:schemeClr val="tx1"/>
                </a:solidFill>
              </a:rPr>
              <a:t>tility for </a:t>
            </a:r>
            <a:r>
              <a:rPr lang="en-US" sz="2400" b="1" i="1" dirty="0">
                <a:solidFill>
                  <a:schemeClr val="tx1"/>
                </a:solidFill>
              </a:rPr>
              <a:t>R</a:t>
            </a:r>
            <a:r>
              <a:rPr lang="en-US" sz="2400" dirty="0">
                <a:solidFill>
                  <a:schemeClr val="tx1"/>
                </a:solidFill>
              </a:rPr>
              <a:t>esource </a:t>
            </a:r>
            <a:r>
              <a:rPr lang="en-US" sz="2400" b="1" i="1" dirty="0">
                <a:solidFill>
                  <a:schemeClr val="tx1"/>
                </a:solidFill>
              </a:rPr>
              <a:t>M</a:t>
            </a:r>
            <a:r>
              <a:rPr lang="en-US" sz="2400" dirty="0">
                <a:solidFill>
                  <a:schemeClr val="tx1"/>
                </a:solidFill>
              </a:rPr>
              <a:t>anagement</a:t>
            </a:r>
          </a:p>
          <a:p>
            <a:pPr>
              <a:lnSpc>
                <a:spcPct val="150000"/>
              </a:lnSpc>
            </a:pPr>
            <a:r>
              <a:rPr lang="en-US" sz="2400" dirty="0">
                <a:solidFill>
                  <a:schemeClr val="tx1"/>
                </a:solidFill>
              </a:rPr>
              <a:t>Open-source workload manager for supercomputers/clusters</a:t>
            </a:r>
          </a:p>
          <a:p>
            <a:pPr lvl="1">
              <a:lnSpc>
                <a:spcPct val="150000"/>
              </a:lnSpc>
            </a:pPr>
            <a:r>
              <a:rPr lang="en-US" sz="2000" dirty="0">
                <a:solidFill>
                  <a:schemeClr val="tx1"/>
                </a:solidFill>
              </a:rPr>
              <a:t>Manage resources (nodes/cores/memory/interconnect/</a:t>
            </a:r>
            <a:r>
              <a:rPr lang="en-US" sz="2000" dirty="0" err="1">
                <a:solidFill>
                  <a:schemeClr val="tx1"/>
                </a:solidFill>
              </a:rPr>
              <a:t>gpus</a:t>
            </a:r>
            <a:r>
              <a:rPr lang="en-US" sz="2000" dirty="0">
                <a:solidFill>
                  <a:schemeClr val="tx1"/>
                </a:solidFill>
              </a:rPr>
              <a:t>)</a:t>
            </a:r>
          </a:p>
          <a:p>
            <a:pPr lvl="1">
              <a:lnSpc>
                <a:spcPct val="150000"/>
              </a:lnSpc>
            </a:pPr>
            <a:r>
              <a:rPr lang="en-US" sz="2000" dirty="0">
                <a:solidFill>
                  <a:schemeClr val="tx1"/>
                </a:solidFill>
              </a:rPr>
              <a:t>Schedule jobs (queueing/prioritization)</a:t>
            </a:r>
          </a:p>
          <a:p>
            <a:pPr>
              <a:lnSpc>
                <a:spcPct val="150000"/>
              </a:lnSpc>
            </a:pPr>
            <a:r>
              <a:rPr lang="en-US" sz="2400" dirty="0">
                <a:solidFill>
                  <a:schemeClr val="tx1"/>
                </a:solidFill>
              </a:rPr>
              <a:t>Used by 60% of the TOP500 supercomputers</a:t>
            </a:r>
            <a:r>
              <a:rPr lang="en-US" sz="2400" baseline="30000" dirty="0">
                <a:solidFill>
                  <a:schemeClr val="tx1"/>
                </a:solidFill>
              </a:rPr>
              <a:t>1</a:t>
            </a:r>
          </a:p>
          <a:p>
            <a:pPr>
              <a:lnSpc>
                <a:spcPct val="150000"/>
              </a:lnSpc>
            </a:pPr>
            <a:r>
              <a:rPr lang="en-US" sz="2400" dirty="0">
                <a:solidFill>
                  <a:schemeClr val="tx1"/>
                </a:solidFill>
              </a:rPr>
              <a:t>Fun fact: development team based in Lehi, UT</a:t>
            </a:r>
          </a:p>
          <a:p>
            <a:pPr marL="0" indent="0">
              <a:buNone/>
            </a:pPr>
            <a:endParaRPr lang="en-US" sz="1400" dirty="0">
              <a:solidFill>
                <a:schemeClr val="tx1"/>
              </a:solidFill>
            </a:endParaRPr>
          </a:p>
          <a:p>
            <a:pPr marL="0" indent="0">
              <a:buNone/>
            </a:pPr>
            <a:r>
              <a:rPr lang="en-US" sz="1400" dirty="0">
                <a:solidFill>
                  <a:schemeClr val="tx1"/>
                </a:solidFill>
              </a:rPr>
              <a:t>[1] </a:t>
            </a:r>
            <a:r>
              <a:rPr lang="en-US" sz="1400" dirty="0">
                <a:solidFill>
                  <a:schemeClr val="tx1"/>
                </a:solidFill>
                <a:hlinkClick r:id="rId3">
                  <a:extLst>
                    <a:ext uri="{A12FA001-AC4F-418D-AE19-62706E023703}">
                      <ahyp:hlinkClr xmlns:ahyp="http://schemas.microsoft.com/office/drawing/2018/hyperlinkcolor" val="tx"/>
                    </a:ext>
                  </a:extLst>
                </a:hlinkClick>
              </a:rPr>
              <a:t>https://en.wikipedia.org/wiki/Slurm_Workload_Manager</a:t>
            </a:r>
            <a:r>
              <a:rPr lang="en-US" sz="1400" dirty="0">
                <a:solidFill>
                  <a:schemeClr val="tx1"/>
                </a:solidFill>
              </a:rPr>
              <a:t> </a:t>
            </a:r>
            <a:r>
              <a:rPr lang="en-US" sz="1100" dirty="0">
                <a:solidFill>
                  <a:schemeClr val="tx1"/>
                </a:solidFill>
              </a:rPr>
              <a:t>(2023 Jun)</a:t>
            </a:r>
          </a:p>
          <a:p>
            <a:pPr marL="0" indent="0">
              <a:buNone/>
            </a:pPr>
            <a:endParaRPr lang="en-US" sz="2400" dirty="0">
              <a:solidFill>
                <a:schemeClr val="tx1"/>
              </a:solidFill>
            </a:endParaRPr>
          </a:p>
        </p:txBody>
      </p:sp>
      <p:pic>
        <p:nvPicPr>
          <p:cNvPr id="1026" name="Picture 2" descr="Slurm Workload Manager - Wikipedia">
            <a:extLst>
              <a:ext uri="{FF2B5EF4-FFF2-40B4-BE49-F238E27FC236}">
                <a16:creationId xmlns:a16="http://schemas.microsoft.com/office/drawing/2014/main" id="{8DA325BB-C238-BA4B-4071-522019FFF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3229"/>
            <a:ext cx="2007235" cy="18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762000"/>
          </a:xfrm>
        </p:spPr>
        <p:txBody>
          <a:bodyPr/>
          <a:lstStyle/>
          <a:p>
            <a:pPr algn="ctr" eaLnBrk="1" hangingPunct="1"/>
            <a:r>
              <a:rPr lang="en-US" sz="3800" b="1" dirty="0">
                <a:solidFill>
                  <a:srgbClr val="990000"/>
                </a:solidFill>
                <a:latin typeface="Arial (Body)"/>
              </a:rPr>
              <a:t>Useful Aliases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00600"/>
          </a:xfrm>
        </p:spPr>
        <p:txBody>
          <a:bodyPr/>
          <a:lstStyle/>
          <a:p>
            <a:r>
              <a:rPr lang="en-US" sz="2000" dirty="0" err="1">
                <a:solidFill>
                  <a:schemeClr val="tx1"/>
                </a:solidFill>
              </a:rPr>
              <a:t>si</a:t>
            </a:r>
            <a:r>
              <a:rPr lang="en-US" sz="2000" dirty="0">
                <a:solidFill>
                  <a:schemeClr val="tx1"/>
                </a:solidFill>
              </a:rPr>
              <a:t>/si2 – check node specifications (CPU, Memory, GPU, PI)</a:t>
            </a:r>
          </a:p>
          <a:p>
            <a:r>
              <a:rPr lang="en-US" sz="2000" dirty="0">
                <a:solidFill>
                  <a:schemeClr val="tx1"/>
                </a:solidFill>
              </a:rPr>
              <a:t>sq – check job priority, assigned nodes, reason/error…</a:t>
            </a:r>
            <a:endParaRPr lang="en-US" sz="2000" b="1" dirty="0">
              <a:solidFill>
                <a:schemeClr val="tx1"/>
              </a:solidFill>
            </a:endParaRPr>
          </a:p>
          <a:p>
            <a:r>
              <a:rPr lang="en-US" sz="2000" b="1" dirty="0">
                <a:solidFill>
                  <a:schemeClr val="tx1"/>
                </a:solidFill>
              </a:rPr>
              <a:t>Bash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a:t>
            </a:r>
            <a:r>
              <a:rPr lang="en-US" sz="1800" dirty="0" err="1">
                <a:solidFill>
                  <a:schemeClr val="tx1"/>
                </a:solidFill>
              </a:rPr>
              <a:t>sinfo</a:t>
            </a:r>
            <a:r>
              <a:rPr lang="en-US" sz="1800" dirty="0">
                <a:solidFill>
                  <a:schemeClr val="tx1"/>
                </a:solidFill>
              </a:rPr>
              <a:t> -o \"%20P %5D %14F %8z %10m %10d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a:t>
            </a:r>
            <a:r>
              <a:rPr lang="en-US" sz="1800" dirty="0" err="1">
                <a:solidFill>
                  <a:schemeClr val="tx1"/>
                </a:solidFill>
              </a:rPr>
              <a:t>sinfo</a:t>
            </a:r>
            <a:r>
              <a:rPr lang="en-US" sz="1800" dirty="0">
                <a:solidFill>
                  <a:schemeClr val="tx1"/>
                </a:solidFill>
              </a:rPr>
              <a:t> -o \"%20P %5D %6t %8z %10m %10d %11l %16f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a:t>
            </a:r>
            <a:r>
              <a:rPr lang="en-US" sz="1800" dirty="0" err="1">
                <a:solidFill>
                  <a:schemeClr val="tx1"/>
                </a:solidFill>
              </a:rPr>
              <a:t>squeue</a:t>
            </a:r>
            <a:r>
              <a:rPr lang="en-US" sz="1800" dirty="0">
                <a:solidFill>
                  <a:schemeClr val="tx1"/>
                </a:solidFill>
              </a:rPr>
              <a:t> -o \"%8i %12j %4t %10u %20q %20a %10g %20P %10Q %5D %11l %11L %R\""</a:t>
            </a:r>
          </a:p>
          <a:p>
            <a:endParaRPr lang="en-US" sz="200" dirty="0">
              <a:solidFill>
                <a:schemeClr val="tx1"/>
              </a:solidFill>
            </a:endParaRPr>
          </a:p>
          <a:p>
            <a:r>
              <a:rPr lang="en-US" sz="2000" b="1" dirty="0" err="1">
                <a:solidFill>
                  <a:schemeClr val="tx1"/>
                </a:solidFill>
              </a:rPr>
              <a:t>Csh</a:t>
            </a:r>
            <a:r>
              <a:rPr lang="en-US" sz="2000" b="1" dirty="0">
                <a:solidFill>
                  <a:schemeClr val="tx1"/>
                </a:solidFill>
              </a:rPr>
              <a:t>/</a:t>
            </a:r>
            <a:r>
              <a:rPr lang="en-US" sz="2000" b="1" dirty="0" err="1">
                <a:solidFill>
                  <a:schemeClr val="tx1"/>
                </a:solidFill>
              </a:rPr>
              <a:t>Tcsh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 '</a:t>
            </a:r>
            <a:r>
              <a:rPr lang="en-US" sz="1800" dirty="0" err="1">
                <a:solidFill>
                  <a:schemeClr val="tx1"/>
                </a:solidFill>
              </a:rPr>
              <a:t>sinfo</a:t>
            </a:r>
            <a:r>
              <a:rPr lang="en-US" sz="1800" dirty="0">
                <a:solidFill>
                  <a:schemeClr val="tx1"/>
                </a:solidFill>
              </a:rPr>
              <a:t> -o "%20P %5D %14F %8z %10m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 '</a:t>
            </a:r>
            <a:r>
              <a:rPr lang="en-US" sz="1800" dirty="0" err="1">
                <a:solidFill>
                  <a:schemeClr val="tx1"/>
                </a:solidFill>
              </a:rPr>
              <a:t>sinfo</a:t>
            </a:r>
            <a:r>
              <a:rPr lang="en-US" sz="1800" dirty="0">
                <a:solidFill>
                  <a:schemeClr val="tx1"/>
                </a:solidFill>
              </a:rPr>
              <a:t> -o "%20P %5D %6t %8z %10m %10d %11l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 '</a:t>
            </a:r>
            <a:r>
              <a:rPr lang="en-US" sz="1800" dirty="0" err="1">
                <a:solidFill>
                  <a:schemeClr val="tx1"/>
                </a:solidFill>
              </a:rPr>
              <a:t>squeue</a:t>
            </a:r>
            <a:r>
              <a:rPr lang="en-US" sz="1800" dirty="0">
                <a:solidFill>
                  <a:schemeClr val="tx1"/>
                </a:solidFill>
              </a:rPr>
              <a:t> -o "%8i %12j %4t %10u %20q %20a %10g %20P %10Q %5D %11l %11L %R"‘</a:t>
            </a:r>
          </a:p>
          <a:p>
            <a:pPr marL="0" indent="0">
              <a:buNone/>
            </a:pPr>
            <a:r>
              <a:rPr lang="en-US" sz="1800" dirty="0"/>
              <a:t>See: </a:t>
            </a:r>
            <a:r>
              <a:rPr lang="en-US" sz="2000" dirty="0">
                <a:hlinkClick r:id="rId3"/>
              </a:rPr>
              <a:t>https://www.chpc.utah.edu/documentation/software/slurm.php#aliases</a:t>
            </a:r>
            <a:r>
              <a:rPr lang="en-US" sz="2000" dirty="0"/>
              <a:t> </a:t>
            </a:r>
          </a:p>
          <a:p>
            <a:pPr eaLnBrk="1" hangingPunct="1">
              <a:buFontTx/>
              <a:buNone/>
            </a:pPr>
            <a:endParaRPr lang="en-US" dirty="0"/>
          </a:p>
          <a:p>
            <a:pPr eaLnBrk="1" hangingPunct="1">
              <a:buFontTx/>
              <a:buNone/>
            </a:pPr>
            <a:endParaRPr lang="en-US" sz="2400" dirty="0"/>
          </a:p>
        </p:txBody>
      </p:sp>
    </p:spTree>
    <p:extLst>
      <p:ext uri="{BB962C8B-B14F-4D97-AF65-F5344CB8AC3E}">
        <p14:creationId xmlns:p14="http://schemas.microsoft.com/office/powerpoint/2010/main" val="558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endParaRPr lang="en-US" sz="2700" b="1" i="1" dirty="0"/>
          </a:p>
        </p:txBody>
      </p:sp>
    </p:spTree>
    <p:extLst>
      <p:ext uri="{BB962C8B-B14F-4D97-AF65-F5344CB8AC3E}">
        <p14:creationId xmlns:p14="http://schemas.microsoft.com/office/powerpoint/2010/main" val="22357412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endParaRPr lang="en-US" sz="2000" dirty="0">
              <a:latin typeface="Courier" pitchFamily="49" charset="0"/>
            </a:endParaRPr>
          </a:p>
        </p:txBody>
      </p:sp>
    </p:spTree>
    <p:extLst>
      <p:ext uri="{BB962C8B-B14F-4D97-AF65-F5344CB8AC3E}">
        <p14:creationId xmlns:p14="http://schemas.microsoft.com/office/powerpoint/2010/main" val="190096617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p:txBody>
      </p:sp>
    </p:spTree>
    <p:extLst>
      <p:ext uri="{BB962C8B-B14F-4D97-AF65-F5344CB8AC3E}">
        <p14:creationId xmlns:p14="http://schemas.microsoft.com/office/powerpoint/2010/main" val="5280191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a:p>
            <a:pPr marL="0" indent="0">
              <a:buNone/>
            </a:pPr>
            <a:endParaRPr lang="en-US" sz="900" b="1" i="1" dirty="0"/>
          </a:p>
          <a:p>
            <a:pPr marL="0" indent="0">
              <a:buNone/>
            </a:pPr>
            <a:r>
              <a:rPr lang="en-US" sz="2400" b="1" i="1" dirty="0"/>
              <a:t>Open OnDemand is another option to start interactive sessions</a:t>
            </a:r>
            <a:endParaRPr lang="en-US" sz="2700" b="1" i="1" dirty="0"/>
          </a:p>
        </p:txBody>
      </p:sp>
    </p:spTree>
    <p:extLst>
      <p:ext uri="{BB962C8B-B14F-4D97-AF65-F5344CB8AC3E}">
        <p14:creationId xmlns:p14="http://schemas.microsoft.com/office/powerpoint/2010/main" val="64197691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accent2"/>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2090223065"/>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66800"/>
            <a:ext cx="8153400" cy="8382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for use of GPU Nodes</a:t>
            </a:r>
          </a:p>
        </p:txBody>
      </p:sp>
      <p:sp>
        <p:nvSpPr>
          <p:cNvPr id="18435" name="Rectangle 3"/>
          <p:cNvSpPr>
            <a:spLocks noGrp="1" noChangeArrowheads="1"/>
          </p:cNvSpPr>
          <p:nvPr>
            <p:ph idx="1"/>
          </p:nvPr>
        </p:nvSpPr>
        <p:spPr>
          <a:xfrm>
            <a:off x="19291" y="1752601"/>
            <a:ext cx="9144000" cy="381000"/>
          </a:xfrm>
        </p:spPr>
        <p:txBody>
          <a:bodyPr/>
          <a:lstStyle/>
          <a:p>
            <a:r>
              <a:rPr lang="en-US" sz="1800" dirty="0"/>
              <a:t>GPU nodes are on all clusters</a:t>
            </a:r>
          </a:p>
        </p:txBody>
      </p:sp>
      <p:sp>
        <p:nvSpPr>
          <p:cNvPr id="2" name="TextBox 1">
            <a:extLst>
              <a:ext uri="{FF2B5EF4-FFF2-40B4-BE49-F238E27FC236}">
                <a16:creationId xmlns:a16="http://schemas.microsoft.com/office/drawing/2014/main" id="{1001427C-6440-7179-F9DE-AE614954063A}"/>
              </a:ext>
            </a:extLst>
          </p:cNvPr>
          <p:cNvSpPr txBox="1"/>
          <p:nvPr/>
        </p:nvSpPr>
        <p:spPr>
          <a:xfrm>
            <a:off x="19291" y="2057400"/>
            <a:ext cx="9032821"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a:t>Info on GPU nodes found at </a:t>
            </a:r>
            <a:r>
              <a:rPr lang="en-US" sz="1800" dirty="0">
                <a:hlinkClick r:id="rId3"/>
              </a:rPr>
              <a:t>https://chpc.utah.edu/documentation/guides/gpus-accelerators.php</a:t>
            </a:r>
            <a:r>
              <a:rPr lang="en-US" sz="1800" dirty="0"/>
              <a:t> </a:t>
            </a:r>
          </a:p>
          <a:p>
            <a:pPr marL="342900" indent="-342900">
              <a:buFont typeface="Arial" panose="020B0604020202020204" pitchFamily="34" charset="0"/>
              <a:buChar char="•"/>
            </a:pPr>
            <a:endParaRPr lang="en-US" sz="1800" dirty="0"/>
          </a:p>
        </p:txBody>
      </p:sp>
      <p:sp>
        <p:nvSpPr>
          <p:cNvPr id="3" name="TextBox 2">
            <a:extLst>
              <a:ext uri="{FF2B5EF4-FFF2-40B4-BE49-F238E27FC236}">
                <a16:creationId xmlns:a16="http://schemas.microsoft.com/office/drawing/2014/main" id="{1EBFCED0-B506-ADF0-4511-F63FEA45078D}"/>
              </a:ext>
            </a:extLst>
          </p:cNvPr>
          <p:cNvSpPr txBox="1"/>
          <p:nvPr/>
        </p:nvSpPr>
        <p:spPr>
          <a:xfrm>
            <a:off x="19291" y="2671465"/>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are both general (open to all users) and owner GPU nodes (available via owner-</a:t>
            </a:r>
            <a:r>
              <a:rPr lang="en-US" sz="1800" dirty="0" err="1"/>
              <a:t>gpu</a:t>
            </a:r>
            <a:r>
              <a:rPr lang="en-US" sz="1800" dirty="0"/>
              <a:t>-guest, with preemption, to all uses)</a:t>
            </a:r>
          </a:p>
          <a:p>
            <a:pPr marL="28575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42845476-028D-4827-00D0-AAE2D2D36C35}"/>
              </a:ext>
            </a:extLst>
          </p:cNvPr>
          <p:cNvSpPr txBox="1"/>
          <p:nvPr/>
        </p:nvSpPr>
        <p:spPr>
          <a:xfrm>
            <a:off x="28256" y="3266403"/>
            <a:ext cx="8458200" cy="1138773"/>
          </a:xfrm>
          <a:prstGeom prst="rect">
            <a:avLst/>
          </a:prstGeom>
          <a:noFill/>
        </p:spPr>
        <p:txBody>
          <a:bodyPr wrap="square" rtlCol="0">
            <a:spAutoFit/>
          </a:bodyPr>
          <a:lstStyle/>
          <a:p>
            <a:pPr marL="285750" indent="-285750">
              <a:buFont typeface="Arial" panose="020B0604020202020204" pitchFamily="34" charset="0"/>
              <a:buChar char="•"/>
            </a:pPr>
            <a:r>
              <a:rPr lang="en-US" sz="1800" dirty="0"/>
              <a:t>At this time, </a:t>
            </a:r>
            <a:r>
              <a:rPr lang="en-US" sz="1800" i="1" dirty="0"/>
              <a:t>most</a:t>
            </a:r>
            <a:r>
              <a:rPr lang="en-US" sz="1800" dirty="0"/>
              <a:t> general GPU nodes are run without allocation (no charge)</a:t>
            </a:r>
          </a:p>
          <a:p>
            <a:pPr marL="742950" lvl="1" indent="-285750">
              <a:buFont typeface="Arial" panose="020B0604020202020204" pitchFamily="34" charset="0"/>
              <a:buChar char="•"/>
            </a:pPr>
            <a:r>
              <a:rPr lang="en-US" sz="1800" i="1" dirty="0"/>
              <a:t>Granite GPUs run with allocation</a:t>
            </a:r>
          </a:p>
          <a:p>
            <a:pPr lvl="1"/>
            <a:r>
              <a:rPr lang="en-US" sz="1400" dirty="0"/>
              <a:t>Must get added to the </a:t>
            </a:r>
            <a:r>
              <a:rPr lang="en-US" sz="1400" dirty="0" err="1"/>
              <a:t>gpu</a:t>
            </a:r>
            <a:r>
              <a:rPr lang="en-US" sz="1400" dirty="0"/>
              <a:t> accounts – Request via </a:t>
            </a:r>
            <a:r>
              <a:rPr lang="en-US" sz="1400" dirty="0">
                <a:hlinkClick r:id="rId4"/>
              </a:rPr>
              <a:t>helpdesk@chpc.utah.edu</a:t>
            </a:r>
            <a:endParaRPr lang="en-US" sz="1400" dirty="0"/>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58925752-1D90-DE69-7D9F-1CBE93F50DD5}"/>
              </a:ext>
            </a:extLst>
          </p:cNvPr>
          <p:cNvSpPr txBox="1"/>
          <p:nvPr/>
        </p:nvSpPr>
        <p:spPr>
          <a:xfrm>
            <a:off x="19291" y="4115878"/>
            <a:ext cx="85868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GPU partitions set up in a shared mode only as most codes do not yet make efficient use of multiple GPUs so we have enabled node sharing</a:t>
            </a:r>
            <a:endParaRPr lang="en-US" sz="1400" dirty="0"/>
          </a:p>
          <a:p>
            <a:pPr marL="285750" indent="-285750">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10C444DE-2BD3-B1FE-79CB-A56A8D0A27E7}"/>
              </a:ext>
            </a:extLst>
          </p:cNvPr>
          <p:cNvSpPr txBox="1"/>
          <p:nvPr/>
        </p:nvSpPr>
        <p:spPr>
          <a:xfrm>
            <a:off x="28256" y="4749909"/>
            <a:ext cx="7167347" cy="369332"/>
          </a:xfrm>
          <a:prstGeom prst="rect">
            <a:avLst/>
          </a:prstGeom>
          <a:noFill/>
        </p:spPr>
        <p:txBody>
          <a:bodyPr wrap="none" rtlCol="0">
            <a:spAutoFit/>
          </a:bodyPr>
          <a:lstStyle/>
          <a:p>
            <a:pPr marL="285750" indent="-285750">
              <a:buFont typeface="Arial" panose="020B0604020202020204" pitchFamily="34" charset="0"/>
              <a:buChar char="•"/>
            </a:pPr>
            <a:r>
              <a:rPr lang="en-US" sz="1800" b="1" dirty="0">
                <a:solidFill>
                  <a:srgbClr val="FF0000"/>
                </a:solidFill>
              </a:rPr>
              <a:t>Use only if you are making use of the GPU for the calculation</a:t>
            </a:r>
          </a:p>
        </p:txBody>
      </p:sp>
    </p:spTree>
    <p:extLst>
      <p:ext uri="{BB962C8B-B14F-4D97-AF65-F5344CB8AC3E}">
        <p14:creationId xmlns:p14="http://schemas.microsoft.com/office/powerpoint/2010/main" val="2116682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Node Sharing on GPU nodes</a:t>
            </a:r>
            <a:endParaRPr lang="en-US" sz="2800" b="1" dirty="0">
              <a:solidFill>
                <a:srgbClr val="990000"/>
              </a:solidFill>
              <a:latin typeface="+mn-lt"/>
            </a:endParaRPr>
          </a:p>
        </p:txBody>
      </p:sp>
      <p:sp>
        <p:nvSpPr>
          <p:cNvPr id="18435" name="Rectangle 3"/>
          <p:cNvSpPr>
            <a:spLocks noGrp="1" noChangeArrowheads="1"/>
          </p:cNvSpPr>
          <p:nvPr>
            <p:ph idx="1"/>
          </p:nvPr>
        </p:nvSpPr>
        <p:spPr>
          <a:xfrm>
            <a:off x="95692" y="1828800"/>
            <a:ext cx="9048308" cy="1408831"/>
          </a:xfrm>
        </p:spPr>
        <p:txBody>
          <a:bodyPr/>
          <a:lstStyle/>
          <a:p>
            <a:r>
              <a:rPr lang="en-US" sz="2400" dirty="0"/>
              <a:t>In addition to selecting a GPU partition, you should:</a:t>
            </a:r>
          </a:p>
          <a:p>
            <a:r>
              <a:rPr lang="en-US" sz="2400" dirty="0"/>
              <a:t>#SBATCH --</a:t>
            </a:r>
            <a:r>
              <a:rPr lang="en-US" sz="2400" dirty="0" err="1"/>
              <a:t>gres</a:t>
            </a:r>
            <a:r>
              <a:rPr lang="en-US" sz="2400" dirty="0"/>
              <a:t>=</a:t>
            </a:r>
            <a:r>
              <a:rPr lang="en-US" sz="2400" dirty="0" err="1"/>
              <a:t>gpu</a:t>
            </a:r>
            <a:r>
              <a:rPr lang="en-US" sz="2400" dirty="0"/>
              <a:t> #at a minimum</a:t>
            </a:r>
          </a:p>
          <a:p>
            <a:r>
              <a:rPr lang="en-US" sz="2400" dirty="0"/>
              <a:t>#SBATCH –</a:t>
            </a:r>
            <a:r>
              <a:rPr lang="en-US" sz="2400" dirty="0" err="1"/>
              <a:t>gres</a:t>
            </a:r>
            <a:r>
              <a:rPr lang="en-US" sz="2400" dirty="0"/>
              <a:t>=</a:t>
            </a:r>
            <a:r>
              <a:rPr lang="en-US" sz="2400" dirty="0" err="1"/>
              <a:t>gpu</a:t>
            </a:r>
            <a:r>
              <a:rPr lang="en-US" sz="2400" dirty="0"/>
              <a:t>:&lt;</a:t>
            </a:r>
            <a:r>
              <a:rPr lang="en-US" sz="2400" dirty="0" err="1"/>
              <a:t>gpu</a:t>
            </a:r>
            <a:r>
              <a:rPr lang="en-US" sz="2400" dirty="0"/>
              <a:t>-type&gt;:&lt;</a:t>
            </a:r>
            <a:r>
              <a:rPr lang="en-US" sz="2400" dirty="0" err="1"/>
              <a:t>gpu</a:t>
            </a:r>
            <a:r>
              <a:rPr lang="en-US" sz="2400" dirty="0"/>
              <a:t>-count&gt;</a:t>
            </a:r>
          </a:p>
        </p:txBody>
      </p:sp>
      <p:graphicFrame>
        <p:nvGraphicFramePr>
          <p:cNvPr id="2" name="Table 1"/>
          <p:cNvGraphicFramePr>
            <a:graphicFrameLocks noGrp="1"/>
          </p:cNvGraphicFramePr>
          <p:nvPr>
            <p:extLst>
              <p:ext uri="{D42A27DB-BD31-4B8C-83A1-F6EECF244321}">
                <p14:modId xmlns:p14="http://schemas.microsoft.com/office/powerpoint/2010/main" val="329962804"/>
              </p:ext>
            </p:extLst>
          </p:nvPr>
        </p:nvGraphicFramePr>
        <p:xfrm>
          <a:off x="0" y="3237631"/>
          <a:ext cx="9144000" cy="3201324"/>
        </p:xfrm>
        <a:graphic>
          <a:graphicData uri="http://schemas.openxmlformats.org/drawingml/2006/table">
            <a:tbl>
              <a:tblPr/>
              <a:tblGrid>
                <a:gridCol w="3304954">
                  <a:extLst>
                    <a:ext uri="{9D8B030D-6E8A-4147-A177-3AD203B41FA5}">
                      <a16:colId xmlns:a16="http://schemas.microsoft.com/office/drawing/2014/main" val="2541775358"/>
                    </a:ext>
                  </a:extLst>
                </a:gridCol>
                <a:gridCol w="5839046">
                  <a:extLst>
                    <a:ext uri="{9D8B030D-6E8A-4147-A177-3AD203B41FA5}">
                      <a16:colId xmlns:a16="http://schemas.microsoft.com/office/drawing/2014/main" val="1650984156"/>
                    </a:ext>
                  </a:extLst>
                </a:gridCol>
              </a:tblGrid>
              <a:tr h="314036">
                <a:tc>
                  <a:txBody>
                    <a:bodyPr/>
                    <a:lstStyle/>
                    <a:p>
                      <a:r>
                        <a:rPr lang="en-US" b="1" dirty="0">
                          <a:effectLst/>
                        </a:rPr>
                        <a:t>Option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b="1" dirty="0">
                          <a:effectLst/>
                        </a:rPr>
                        <a:t>Explanation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467931"/>
                  </a:ext>
                </a:extLst>
              </a:tr>
              <a:tr h="549564">
                <a:tc>
                  <a:txBody>
                    <a:bodyPr/>
                    <a:lstStyle/>
                    <a:p>
                      <a:r>
                        <a:rPr lang="en-US" dirty="0">
                          <a:effectLst/>
                        </a:rPr>
                        <a:t>#SBATCH --</a:t>
                      </a:r>
                      <a:r>
                        <a:rPr lang="en-US" dirty="0" err="1">
                          <a:effectLst/>
                        </a:rPr>
                        <a:t>gres</a:t>
                      </a:r>
                      <a:r>
                        <a:rPr lang="en-US" dirty="0">
                          <a:effectLst/>
                        </a:rPr>
                        <a:t>=gpu:p100:1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one p100 GPU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9792008"/>
                  </a:ext>
                </a:extLst>
              </a:tr>
              <a:tr h="314036">
                <a:tc>
                  <a:txBody>
                    <a:bodyPr/>
                    <a:lstStyle/>
                    <a:p>
                      <a:r>
                        <a:rPr lang="en-US" dirty="0">
                          <a:effectLst/>
                        </a:rPr>
                        <a:t> #SBATCH --mem=4G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4 GB of RAM (default is 2GB/core</a:t>
                      </a:r>
                      <a:r>
                        <a:rPr lang="en-US" baseline="0" dirty="0">
                          <a:effectLst/>
                        </a:rPr>
                        <a:t> if not specified)</a:t>
                      </a:r>
                      <a:r>
                        <a:rPr lang="en-US"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6983967"/>
                  </a:ext>
                </a:extLst>
              </a:tr>
              <a:tr h="785091">
                <a:tc>
                  <a:txBody>
                    <a:bodyPr/>
                    <a:lstStyle/>
                    <a:p>
                      <a:r>
                        <a:rPr lang="en-US" dirty="0">
                          <a:effectLst/>
                        </a:rPr>
                        <a:t>#SBATCH --mem=0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request all memory of the node;</a:t>
                      </a:r>
                      <a:r>
                        <a:rPr lang="en-US" baseline="0" dirty="0">
                          <a:effectLst/>
                        </a:rPr>
                        <a:t> </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use this if you do not want to share the node as this will give you all</a:t>
                      </a:r>
                      <a:r>
                        <a:rPr lang="en-US" baseline="0" dirty="0">
                          <a:effectLst/>
                        </a:rPr>
                        <a:t> the memory</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5907252"/>
                  </a:ext>
                </a:extLst>
              </a:tr>
              <a:tr h="314036">
                <a:tc>
                  <a:txBody>
                    <a:bodyPr/>
                    <a:lstStyle/>
                    <a:p>
                      <a:r>
                        <a:rPr lang="en-US" dirty="0">
                          <a:effectLst/>
                        </a:rPr>
                        <a:t>#SBATCH --</a:t>
                      </a:r>
                      <a:r>
                        <a:rPr lang="en-US" dirty="0" err="1">
                          <a:effectLst/>
                        </a:rPr>
                        <a:t>ntasks</a:t>
                      </a:r>
                      <a:r>
                        <a:rPr lang="en-US" dirty="0">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1 </a:t>
                      </a:r>
                      <a:r>
                        <a:rPr lang="en-US" dirty="0" err="1">
                          <a:effectLst/>
                        </a:rPr>
                        <a:t>cpu</a:t>
                      </a:r>
                      <a:r>
                        <a:rPr lang="en-US" dirty="0">
                          <a:effectLst/>
                        </a:rPr>
                        <a:t> core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4527125"/>
                  </a:ext>
                </a:extLst>
              </a:tr>
              <a:tr h="314036">
                <a:tc>
                  <a:txBody>
                    <a:bodyPr/>
                    <a:lstStyle/>
                    <a:p>
                      <a:endParaRPr lang="en-US"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endParaRPr lang="en-US" sz="200"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7704024"/>
                  </a:ext>
                </a:extLst>
              </a:tr>
            </a:tbl>
          </a:graphicData>
        </a:graphic>
      </p:graphicFrame>
    </p:spTree>
    <p:extLst>
      <p:ext uri="{BB962C8B-B14F-4D97-AF65-F5344CB8AC3E}">
        <p14:creationId xmlns:p14="http://schemas.microsoft.com/office/powerpoint/2010/main" val="75539686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30ED-FC32-B73A-7B18-7F962B426E1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4843EF74-C603-0840-768B-B3ABDC26C137}"/>
              </a:ext>
            </a:extLst>
          </p:cNvPr>
          <p:cNvSpPr>
            <a:spLocks noGrp="1" noChangeArrowheads="1"/>
          </p:cNvSpPr>
          <p:nvPr>
            <p:ph type="title"/>
          </p:nvPr>
        </p:nvSpPr>
        <p:spPr>
          <a:xfrm>
            <a:off x="76200" y="1143000"/>
            <a:ext cx="9067800" cy="762000"/>
          </a:xfrm>
        </p:spPr>
        <p:txBody>
          <a:bodyPr/>
          <a:lstStyle/>
          <a:p>
            <a:pPr algn="ctr" eaLnBrk="1" hangingPunct="1"/>
            <a:r>
              <a:rPr lang="en-US" sz="4000" b="1" dirty="0">
                <a:solidFill>
                  <a:srgbClr val="990000"/>
                </a:solidFill>
                <a:latin typeface="+mn-lt"/>
              </a:rPr>
              <a:t>GPU Job</a:t>
            </a:r>
          </a:p>
        </p:txBody>
      </p:sp>
      <p:sp>
        <p:nvSpPr>
          <p:cNvPr id="18435" name="Rectangle 3">
            <a:extLst>
              <a:ext uri="{FF2B5EF4-FFF2-40B4-BE49-F238E27FC236}">
                <a16:creationId xmlns:a16="http://schemas.microsoft.com/office/drawing/2014/main" id="{83787FE2-D4A4-9078-F665-2D6237D6300E}"/>
              </a:ext>
            </a:extLst>
          </p:cNvPr>
          <p:cNvSpPr>
            <a:spLocks noGrp="1" noChangeArrowheads="1"/>
          </p:cNvSpPr>
          <p:nvPr>
            <p:ph idx="1"/>
          </p:nvPr>
        </p:nvSpPr>
        <p:spPr>
          <a:xfrm>
            <a:off x="76200" y="1828800"/>
            <a:ext cx="9105900" cy="4495800"/>
          </a:xfrm>
        </p:spPr>
        <p:txBody>
          <a:bodyPr/>
          <a:lstStyle/>
          <a:p>
            <a:pPr marL="0" indent="0">
              <a:buNone/>
            </a:pPr>
            <a:r>
              <a:rPr lang="en-US" sz="2000" dirty="0"/>
              <a:t>#SBATCH --time 10:00:00 </a:t>
            </a:r>
            <a:r>
              <a:rPr lang="en-US" sz="2000" dirty="0">
                <a:solidFill>
                  <a:schemeClr val="accent2">
                    <a:lumMod val="60000"/>
                    <a:lumOff val="40000"/>
                  </a:schemeClr>
                </a:solidFill>
              </a:rPr>
              <a:t>     </a:t>
            </a:r>
          </a:p>
          <a:p>
            <a:pPr marL="0" indent="0">
              <a:buNone/>
            </a:pPr>
            <a:r>
              <a:rPr lang="en-US" sz="2000" dirty="0"/>
              <a:t>#SBATCH --partition=</a:t>
            </a:r>
            <a:r>
              <a:rPr lang="en-US" sz="2000" dirty="0" err="1">
                <a:solidFill>
                  <a:srgbClr val="FF0000"/>
                </a:solidFill>
              </a:rPr>
              <a:t>notchpeak</a:t>
            </a:r>
            <a:r>
              <a:rPr lang="en-US" sz="2000" dirty="0">
                <a:solidFill>
                  <a:srgbClr val="FF0000"/>
                </a:solidFill>
              </a:rPr>
              <a:t>-</a:t>
            </a:r>
            <a:r>
              <a:rPr lang="en-US" sz="2000" dirty="0" err="1">
                <a:solidFill>
                  <a:srgbClr val="FF0000"/>
                </a:solidFill>
              </a:rPr>
              <a:t>gpu</a:t>
            </a:r>
            <a:r>
              <a:rPr lang="en-US" sz="2000" dirty="0">
                <a:solidFill>
                  <a:srgbClr val="FF0000"/>
                </a:solidFill>
              </a:rPr>
              <a:t>-guest</a:t>
            </a:r>
            <a:r>
              <a:rPr lang="en-US" sz="2000" dirty="0"/>
              <a:t>  </a:t>
            </a:r>
          </a:p>
          <a:p>
            <a:pPr marL="0" indent="0">
              <a:buNone/>
            </a:pPr>
            <a:r>
              <a:rPr lang="en-US" sz="2000" dirty="0"/>
              <a:t>#SBATCH --account=</a:t>
            </a:r>
            <a:r>
              <a:rPr lang="en-US" sz="2000" dirty="0">
                <a:solidFill>
                  <a:srgbClr val="FF0000"/>
                </a:solidFill>
              </a:rPr>
              <a:t>owner-</a:t>
            </a:r>
            <a:r>
              <a:rPr lang="en-US" sz="2000" dirty="0" err="1">
                <a:solidFill>
                  <a:srgbClr val="FF0000"/>
                </a:solidFill>
              </a:rPr>
              <a:t>gpu</a:t>
            </a:r>
            <a:r>
              <a:rPr lang="en-US" sz="2000" dirty="0">
                <a:solidFill>
                  <a:srgbClr val="FF0000"/>
                </a:solidFill>
              </a:rPr>
              <a:t>-guest</a:t>
            </a:r>
          </a:p>
          <a:p>
            <a:pPr marL="0" indent="0">
              <a:buNone/>
            </a:pPr>
            <a:r>
              <a:rPr lang="en-US" sz="2000" dirty="0">
                <a:solidFill>
                  <a:schemeClr val="tx2"/>
                </a:solidFill>
              </a:rPr>
              <a:t>#SBATCH --</a:t>
            </a:r>
            <a:r>
              <a:rPr lang="en-US" sz="2000" dirty="0" err="1">
                <a:solidFill>
                  <a:schemeClr val="tx2"/>
                </a:solidFill>
              </a:rPr>
              <a:t>qos</a:t>
            </a:r>
            <a:r>
              <a:rPr lang="en-US" sz="2000" dirty="0">
                <a:solidFill>
                  <a:schemeClr val="tx2"/>
                </a:solidFill>
              </a:rPr>
              <a:t>=</a:t>
            </a:r>
            <a:r>
              <a:rPr lang="en-US" sz="2000" dirty="0" err="1">
                <a:solidFill>
                  <a:srgbClr val="FF0000"/>
                </a:solidFill>
              </a:rPr>
              <a:t>notchpeak</a:t>
            </a:r>
            <a:r>
              <a:rPr lang="en-US" sz="2000" dirty="0">
                <a:solidFill>
                  <a:srgbClr val="FF0000"/>
                </a:solidFill>
              </a:rPr>
              <a:t>-</a:t>
            </a:r>
            <a:r>
              <a:rPr lang="en-US" sz="2000" dirty="0" err="1">
                <a:solidFill>
                  <a:srgbClr val="FF0000"/>
                </a:solidFill>
              </a:rPr>
              <a:t>gpu</a:t>
            </a:r>
            <a:r>
              <a:rPr lang="en-US" sz="2000" dirty="0">
                <a:solidFill>
                  <a:srgbClr val="FF0000"/>
                </a:solidFill>
              </a:rPr>
              <a:t>-guest</a:t>
            </a:r>
          </a:p>
          <a:p>
            <a:pPr marL="0" indent="0">
              <a:buNone/>
            </a:pPr>
            <a:r>
              <a:rPr lang="en-US" sz="2000" dirty="0"/>
              <a:t>#SBATCH --nodes=1</a:t>
            </a:r>
          </a:p>
          <a:p>
            <a:pPr marL="0" indent="0">
              <a:buNone/>
            </a:pPr>
            <a:r>
              <a:rPr lang="en-US" sz="2000" dirty="0"/>
              <a:t>#SBATCH --</a:t>
            </a:r>
            <a:r>
              <a:rPr lang="en-US" sz="2000" dirty="0" err="1"/>
              <a:t>cpus</a:t>
            </a:r>
            <a:r>
              <a:rPr lang="en-US" sz="2000" dirty="0"/>
              <a:t>-per-task=4</a:t>
            </a:r>
          </a:p>
          <a:p>
            <a:pPr marL="0" indent="0">
              <a:buNone/>
            </a:pPr>
            <a:r>
              <a:rPr lang="en-US" sz="2000" dirty="0"/>
              <a:t>#SBATCH --mem=16G</a:t>
            </a:r>
            <a:r>
              <a:rPr lang="en-US" sz="2000" dirty="0">
                <a:solidFill>
                  <a:schemeClr val="accent2">
                    <a:lumMod val="60000"/>
                    <a:lumOff val="40000"/>
                  </a:schemeClr>
                </a:solidFill>
              </a:rPr>
              <a:t> </a:t>
            </a:r>
          </a:p>
          <a:p>
            <a:pPr marL="0" indent="0">
              <a:buNone/>
            </a:pPr>
            <a:r>
              <a:rPr lang="en-US" sz="2000" dirty="0"/>
              <a:t>#SBATCH </a:t>
            </a:r>
            <a:r>
              <a:rPr lang="en-US" sz="2000" dirty="0">
                <a:solidFill>
                  <a:schemeClr val="accent2">
                    <a:lumMod val="60000"/>
                    <a:lumOff val="40000"/>
                  </a:schemeClr>
                </a:solidFill>
              </a:rPr>
              <a:t>--</a:t>
            </a:r>
            <a:r>
              <a:rPr lang="en-US" sz="2000" dirty="0" err="1">
                <a:solidFill>
                  <a:schemeClr val="accent2">
                    <a:lumMod val="60000"/>
                    <a:lumOff val="40000"/>
                  </a:schemeClr>
                </a:solidFill>
              </a:rPr>
              <a:t>gres</a:t>
            </a:r>
            <a:r>
              <a:rPr lang="en-US" sz="2000" dirty="0">
                <a:solidFill>
                  <a:schemeClr val="accent2">
                    <a:lumMod val="60000"/>
                    <a:lumOff val="40000"/>
                  </a:schemeClr>
                </a:solidFill>
              </a:rPr>
              <a:t>=gpu:a100:1</a:t>
            </a:r>
          </a:p>
          <a:p>
            <a:pPr marL="0" indent="0">
              <a:buNone/>
            </a:pPr>
            <a:r>
              <a:rPr lang="en-US" sz="2000" dirty="0"/>
              <a:t>#SBATCH --mail-type=FAIL,BEGIN,END </a:t>
            </a:r>
            <a:r>
              <a:rPr lang="en-US" sz="2000" dirty="0">
                <a:solidFill>
                  <a:schemeClr val="accent2">
                    <a:lumMod val="60000"/>
                    <a:lumOff val="40000"/>
                  </a:schemeClr>
                </a:solidFill>
              </a:rPr>
              <a:t> </a:t>
            </a:r>
          </a:p>
          <a:p>
            <a:pPr marL="0" indent="0">
              <a:buNone/>
            </a:pPr>
            <a:r>
              <a:rPr lang="en-US" sz="2000" dirty="0"/>
              <a:t>#SBATCH --mail-user=</a:t>
            </a:r>
            <a:r>
              <a:rPr lang="en-US" sz="2000" dirty="0" err="1"/>
              <a:t>name@example.com</a:t>
            </a:r>
            <a:r>
              <a:rPr lang="en-US" sz="2000" dirty="0"/>
              <a:t> </a:t>
            </a:r>
            <a:r>
              <a:rPr lang="en-US" sz="2000" dirty="0">
                <a:solidFill>
                  <a:schemeClr val="accent2">
                    <a:lumMod val="60000"/>
                    <a:lumOff val="40000"/>
                  </a:schemeClr>
                </a:solidFill>
              </a:rPr>
              <a:t> </a:t>
            </a:r>
          </a:p>
          <a:p>
            <a:pPr marL="0" indent="0">
              <a:buNone/>
            </a:pPr>
            <a:r>
              <a:rPr lang="en-US" sz="2000" dirty="0"/>
              <a:t>#SBATCH -o </a:t>
            </a:r>
            <a:r>
              <a:rPr lang="en-US" sz="2000" dirty="0" err="1"/>
              <a:t>slurm</a:t>
            </a:r>
            <a:r>
              <a:rPr lang="en-US" sz="2000" dirty="0"/>
              <a:t>-%</a:t>
            </a:r>
            <a:r>
              <a:rPr lang="en-US" sz="2000" dirty="0" err="1"/>
              <a:t>j.out</a:t>
            </a:r>
            <a:r>
              <a:rPr lang="en-US" sz="2000" dirty="0"/>
              <a:t>-%N</a:t>
            </a:r>
          </a:p>
          <a:p>
            <a:pPr marL="0" indent="0">
              <a:buNone/>
            </a:pPr>
            <a:r>
              <a:rPr lang="en-US" sz="2000" dirty="0"/>
              <a:t>#SBATCH -e </a:t>
            </a:r>
            <a:r>
              <a:rPr lang="en-US" sz="2000" dirty="0" err="1"/>
              <a:t>slurm</a:t>
            </a:r>
            <a:r>
              <a:rPr lang="en-US" sz="2000" dirty="0"/>
              <a:t>-%</a:t>
            </a:r>
            <a:r>
              <a:rPr lang="en-US" sz="2000" dirty="0" err="1"/>
              <a:t>j.err</a:t>
            </a:r>
            <a:r>
              <a:rPr lang="en-US" sz="2000" dirty="0"/>
              <a:t>-%N</a:t>
            </a:r>
            <a:endParaRPr lang="en-US" sz="2000" dirty="0">
              <a:solidFill>
                <a:schemeClr val="accent2">
                  <a:lumMod val="60000"/>
                  <a:lumOff val="40000"/>
                </a:schemeClr>
              </a:solidFill>
              <a:sym typeface="Wingdings" panose="05000000000000000000" pitchFamily="2" charset="2"/>
            </a:endParaRPr>
          </a:p>
        </p:txBody>
      </p:sp>
    </p:spTree>
    <p:extLst>
      <p:ext uri="{BB962C8B-B14F-4D97-AF65-F5344CB8AC3E}">
        <p14:creationId xmlns:p14="http://schemas.microsoft.com/office/powerpoint/2010/main" val="76373393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accent2"/>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65691793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1536700" y="3601080"/>
            <a:ext cx="5983739" cy="2623279"/>
          </a:xfrm>
        </p:spPr>
        <p:txBody>
          <a:bodyPr/>
          <a:lstStyle/>
          <a:p>
            <a:pPr marL="0" indent="0">
              <a:buNone/>
            </a:pPr>
            <a:endParaRPr lang="en-US" sz="1400" dirty="0"/>
          </a:p>
          <a:p>
            <a:pPr marL="0" indent="0">
              <a:buNone/>
            </a:pPr>
            <a:endParaRPr lang="en-US" sz="2400" dirty="0"/>
          </a:p>
        </p:txBody>
      </p:sp>
      <p:pic>
        <p:nvPicPr>
          <p:cNvPr id="2" name="Picture 2">
            <a:extLst>
              <a:ext uri="{FF2B5EF4-FFF2-40B4-BE49-F238E27FC236}">
                <a16:creationId xmlns:a16="http://schemas.microsoft.com/office/drawing/2014/main" id="{5B4E85D4-C1C8-6B3A-4009-D47E7036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03900" cy="39891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B867D49-133C-FE89-23AA-87364936C2F1}"/>
              </a:ext>
            </a:extLst>
          </p:cNvPr>
          <p:cNvSpPr/>
          <p:nvPr/>
        </p:nvSpPr>
        <p:spPr bwMode="auto">
          <a:xfrm>
            <a:off x="1331461" y="4445000"/>
            <a:ext cx="1752600" cy="172855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TextBox 4">
            <a:extLst>
              <a:ext uri="{FF2B5EF4-FFF2-40B4-BE49-F238E27FC236}">
                <a16:creationId xmlns:a16="http://schemas.microsoft.com/office/drawing/2014/main" id="{8D005C85-7FE6-9752-D65A-A39E309F6C52}"/>
              </a:ext>
            </a:extLst>
          </p:cNvPr>
          <p:cNvSpPr txBox="1"/>
          <p:nvPr/>
        </p:nvSpPr>
        <p:spPr>
          <a:xfrm>
            <a:off x="152400" y="1662088"/>
            <a:ext cx="3048000" cy="1938992"/>
          </a:xfrm>
          <a:prstGeom prst="rect">
            <a:avLst/>
          </a:prstGeom>
          <a:noFill/>
        </p:spPr>
        <p:txBody>
          <a:bodyPr wrap="square" rtlCol="0">
            <a:spAutoFit/>
          </a:bodyPr>
          <a:lstStyle/>
          <a:p>
            <a:r>
              <a:rPr lang="en-US" dirty="0"/>
              <a:t>Goal: you, the user, want to connect to the CHPC machines and analyze some data using R</a:t>
            </a:r>
          </a:p>
        </p:txBody>
      </p:sp>
      <p:cxnSp>
        <p:nvCxnSpPr>
          <p:cNvPr id="6" name="Straight Arrow Connector 5">
            <a:extLst>
              <a:ext uri="{FF2B5EF4-FFF2-40B4-BE49-F238E27FC236}">
                <a16:creationId xmlns:a16="http://schemas.microsoft.com/office/drawing/2014/main" id="{27271270-70AC-3105-4577-6C5727A961C1}"/>
              </a:ext>
            </a:extLst>
          </p:cNvPr>
          <p:cNvCxnSpPr>
            <a:cxnSpLocks/>
          </p:cNvCxnSpPr>
          <p:nvPr/>
        </p:nvCxnSpPr>
        <p:spPr bwMode="auto">
          <a:xfrm flipV="1">
            <a:off x="2438400" y="4343400"/>
            <a:ext cx="850900" cy="56931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 name="TextBox 8">
            <a:extLst>
              <a:ext uri="{FF2B5EF4-FFF2-40B4-BE49-F238E27FC236}">
                <a16:creationId xmlns:a16="http://schemas.microsoft.com/office/drawing/2014/main" id="{FB64A038-932E-0FA2-38D5-0B9696657B48}"/>
              </a:ext>
            </a:extLst>
          </p:cNvPr>
          <p:cNvSpPr txBox="1"/>
          <p:nvPr/>
        </p:nvSpPr>
        <p:spPr>
          <a:xfrm>
            <a:off x="124255" y="3844835"/>
            <a:ext cx="2514600" cy="1200329"/>
          </a:xfrm>
          <a:prstGeom prst="rect">
            <a:avLst/>
          </a:prstGeom>
          <a:noFill/>
        </p:spPr>
        <p:txBody>
          <a:bodyPr wrap="square" rtlCol="0">
            <a:spAutoFit/>
          </a:bodyPr>
          <a:lstStyle/>
          <a:p>
            <a:r>
              <a:rPr lang="en-US" dirty="0"/>
              <a:t>So, you connect to one of our clusters</a:t>
            </a:r>
          </a:p>
        </p:txBody>
      </p:sp>
      <p:sp>
        <p:nvSpPr>
          <p:cNvPr id="11" name="Rectangle 10">
            <a:extLst>
              <a:ext uri="{FF2B5EF4-FFF2-40B4-BE49-F238E27FC236}">
                <a16:creationId xmlns:a16="http://schemas.microsoft.com/office/drawing/2014/main" id="{3B3FF7FB-8E57-9005-771E-684DA9931C76}"/>
              </a:ext>
            </a:extLst>
          </p:cNvPr>
          <p:cNvSpPr/>
          <p:nvPr/>
        </p:nvSpPr>
        <p:spPr bwMode="auto">
          <a:xfrm>
            <a:off x="2971800" y="3779284"/>
            <a:ext cx="1066800" cy="11334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2" name="TextBox 11">
            <a:extLst>
              <a:ext uri="{FF2B5EF4-FFF2-40B4-BE49-F238E27FC236}">
                <a16:creationId xmlns:a16="http://schemas.microsoft.com/office/drawing/2014/main" id="{2E939A69-1E1F-900F-E3D0-F99EE4A78D1D}"/>
              </a:ext>
            </a:extLst>
          </p:cNvPr>
          <p:cNvSpPr txBox="1"/>
          <p:nvPr/>
        </p:nvSpPr>
        <p:spPr>
          <a:xfrm>
            <a:off x="6204970" y="1687260"/>
            <a:ext cx="2494530" cy="1569660"/>
          </a:xfrm>
          <a:prstGeom prst="rect">
            <a:avLst/>
          </a:prstGeom>
          <a:noFill/>
        </p:spPr>
        <p:txBody>
          <a:bodyPr wrap="square" rtlCol="0">
            <a:spAutoFit/>
          </a:bodyPr>
          <a:lstStyle/>
          <a:p>
            <a:r>
              <a:rPr lang="en-US" dirty="0"/>
              <a:t>You don’t want to analyze your data on the login node…</a:t>
            </a:r>
          </a:p>
        </p:txBody>
      </p:sp>
    </p:spTree>
    <p:extLst>
      <p:ext uri="{BB962C8B-B14F-4D97-AF65-F5344CB8AC3E}">
        <p14:creationId xmlns:p14="http://schemas.microsoft.com/office/powerpoint/2010/main" val="285561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4800600"/>
          </a:xfrm>
        </p:spPr>
        <p:txBody>
          <a:bodyPr/>
          <a:lstStyle/>
          <a:p>
            <a:r>
              <a:rPr lang="en-US" sz="2400" dirty="0" err="1"/>
              <a:t>Slurm</a:t>
            </a:r>
            <a:r>
              <a:rPr lang="en-US" sz="2400" dirty="0"/>
              <a:t> assigns each job a priority score</a:t>
            </a:r>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85052FF-4D1D-B3EC-2101-94BEDCC7510D}"/>
              </a:ext>
            </a:extLst>
          </p:cNvPr>
          <p:cNvSpPr txBox="1"/>
          <p:nvPr/>
        </p:nvSpPr>
        <p:spPr>
          <a:xfrm>
            <a:off x="-15688" y="2072054"/>
            <a:ext cx="6202339" cy="461665"/>
          </a:xfrm>
          <a:prstGeom prst="rect">
            <a:avLst/>
          </a:prstGeom>
          <a:noFill/>
        </p:spPr>
        <p:txBody>
          <a:bodyPr wrap="none" rtlCol="0">
            <a:spAutoFit/>
          </a:bodyPr>
          <a:lstStyle/>
          <a:p>
            <a:pPr marL="342900" indent="-342900">
              <a:buFont typeface="Arial" panose="020B0604020202020204" pitchFamily="34" charset="0"/>
              <a:buChar char="•"/>
            </a:pPr>
            <a:r>
              <a:rPr lang="en-US" sz="2400" u="sng" dirty="0"/>
              <a:t>Priority score </a:t>
            </a:r>
            <a:r>
              <a:rPr lang="en-US" sz="2400" dirty="0"/>
              <a:t>= how fast your job will start</a:t>
            </a:r>
          </a:p>
        </p:txBody>
      </p:sp>
      <p:pic>
        <p:nvPicPr>
          <p:cNvPr id="5" name="Picture 4" descr="A screenshot of a computer screen&#10;&#10;Description automatically generated">
            <a:extLst>
              <a:ext uri="{FF2B5EF4-FFF2-40B4-BE49-F238E27FC236}">
                <a16:creationId xmlns:a16="http://schemas.microsoft.com/office/drawing/2014/main" id="{588CB14B-AA85-EF4D-1D3B-DB5070676BC6}"/>
              </a:ext>
            </a:extLst>
          </p:cNvPr>
          <p:cNvPicPr>
            <a:picLocks noChangeAspect="1"/>
          </p:cNvPicPr>
          <p:nvPr/>
        </p:nvPicPr>
        <p:blipFill rotWithShape="1">
          <a:blip r:embed="rId3">
            <a:extLst>
              <a:ext uri="{28A0092B-C50C-407E-A947-70E740481C1C}">
                <a14:useLocalDpi xmlns:a14="http://schemas.microsoft.com/office/drawing/2010/main" val="0"/>
              </a:ext>
            </a:extLst>
          </a:blip>
          <a:srcRect b="2386"/>
          <a:stretch/>
        </p:blipFill>
        <p:spPr>
          <a:xfrm>
            <a:off x="34833" y="2700773"/>
            <a:ext cx="8956767" cy="3166627"/>
          </a:xfrm>
          <a:prstGeom prst="rect">
            <a:avLst/>
          </a:prstGeom>
        </p:spPr>
      </p:pic>
      <p:sp>
        <p:nvSpPr>
          <p:cNvPr id="7" name="Rectangle 6">
            <a:extLst>
              <a:ext uri="{FF2B5EF4-FFF2-40B4-BE49-F238E27FC236}">
                <a16:creationId xmlns:a16="http://schemas.microsoft.com/office/drawing/2014/main" id="{4EDF4BC5-C075-CFCC-572B-37BA2EA297E6}"/>
              </a:ext>
            </a:extLst>
          </p:cNvPr>
          <p:cNvSpPr/>
          <p:nvPr/>
        </p:nvSpPr>
        <p:spPr bwMode="auto">
          <a:xfrm>
            <a:off x="5867400" y="2819400"/>
            <a:ext cx="2895600" cy="11721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Rectangle 7">
            <a:extLst>
              <a:ext uri="{FF2B5EF4-FFF2-40B4-BE49-F238E27FC236}">
                <a16:creationId xmlns:a16="http://schemas.microsoft.com/office/drawing/2014/main" id="{017ED573-25D2-519A-0CDA-BCA4C98A8854}"/>
              </a:ext>
            </a:extLst>
          </p:cNvPr>
          <p:cNvSpPr/>
          <p:nvPr/>
        </p:nvSpPr>
        <p:spPr bwMode="auto">
          <a:xfrm>
            <a:off x="5867400" y="2942149"/>
            <a:ext cx="2895600" cy="292525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15354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2057400"/>
          </a:xfrm>
        </p:spPr>
        <p:txBody>
          <a:bodyPr/>
          <a:lstStyle/>
          <a:p>
            <a:r>
              <a:rPr lang="en-US" sz="2600" dirty="0"/>
              <a:t>Combination of four factors add to </a:t>
            </a:r>
            <a:r>
              <a:rPr lang="en-US" sz="2600" b="1" dirty="0"/>
              <a:t>base priority (QOS)</a:t>
            </a:r>
          </a:p>
          <a:p>
            <a:pPr lvl="1"/>
            <a:r>
              <a:rPr lang="en-US" sz="2200" dirty="0"/>
              <a:t>Time in queue (most important)</a:t>
            </a:r>
          </a:p>
          <a:p>
            <a:pPr lvl="1"/>
            <a:r>
              <a:rPr lang="en-US" sz="2200" dirty="0" err="1"/>
              <a:t>Fairshare</a:t>
            </a:r>
            <a:endParaRPr lang="en-US" sz="2200" dirty="0"/>
          </a:p>
          <a:p>
            <a:pPr lvl="1"/>
            <a:r>
              <a:rPr lang="en-US" sz="2200" dirty="0"/>
              <a:t>Job size</a:t>
            </a:r>
          </a:p>
          <a:p>
            <a:pPr lvl="1"/>
            <a:r>
              <a:rPr lang="en-US" sz="2200" dirty="0"/>
              <a:t># jobs in last 2 weeks</a:t>
            </a:r>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02F1CC4-D8EA-9BA2-BAC3-7B0424CB85B4}"/>
              </a:ext>
            </a:extLst>
          </p:cNvPr>
          <p:cNvSpPr txBox="1"/>
          <p:nvPr/>
        </p:nvSpPr>
        <p:spPr>
          <a:xfrm>
            <a:off x="0" y="3733800"/>
            <a:ext cx="903418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Only </a:t>
            </a:r>
            <a:r>
              <a:rPr lang="en-US" sz="2400" b="1" dirty="0"/>
              <a:t>5 jobs per user </a:t>
            </a:r>
            <a:r>
              <a:rPr lang="en-US" sz="2400" dirty="0"/>
              <a:t>per </a:t>
            </a:r>
            <a:r>
              <a:rPr lang="en-US" sz="2400" dirty="0" err="1"/>
              <a:t>slurm</a:t>
            </a:r>
            <a:r>
              <a:rPr lang="en-US" sz="2400" dirty="0"/>
              <a:t> account (</a:t>
            </a:r>
            <a:r>
              <a:rPr lang="en-US" sz="2400" dirty="0" err="1"/>
              <a:t>qos</a:t>
            </a:r>
            <a:r>
              <a:rPr lang="en-US" sz="2400" dirty="0"/>
              <a:t>) will accrue priority</a:t>
            </a:r>
            <a:endParaRPr lang="en-US" dirty="0"/>
          </a:p>
        </p:txBody>
      </p:sp>
      <p:sp>
        <p:nvSpPr>
          <p:cNvPr id="4" name="TextBox 3">
            <a:extLst>
              <a:ext uri="{FF2B5EF4-FFF2-40B4-BE49-F238E27FC236}">
                <a16:creationId xmlns:a16="http://schemas.microsoft.com/office/drawing/2014/main" id="{37A7115B-1578-14D5-6A83-7EA67A561CDF}"/>
              </a:ext>
            </a:extLst>
          </p:cNvPr>
          <p:cNvSpPr txBox="1"/>
          <p:nvPr/>
        </p:nvSpPr>
        <p:spPr>
          <a:xfrm>
            <a:off x="-15314" y="4495800"/>
            <a:ext cx="5678157" cy="1538883"/>
          </a:xfrm>
          <a:prstGeom prst="rect">
            <a:avLst/>
          </a:prstGeom>
          <a:noFill/>
        </p:spPr>
        <p:txBody>
          <a:bodyPr wrap="none" rtlCol="0">
            <a:spAutoFit/>
          </a:bodyPr>
          <a:lstStyle/>
          <a:p>
            <a:pPr marL="457200" indent="-457200">
              <a:buFont typeface="Arial" panose="020B0604020202020204" pitchFamily="34" charset="0"/>
              <a:buChar char="•"/>
            </a:pPr>
            <a:r>
              <a:rPr lang="en-US" sz="2600" dirty="0" err="1">
                <a:latin typeface="Consolas" panose="020B0609020204030204" pitchFamily="49" charset="0"/>
                <a:cs typeface="Consolas" panose="020B0609020204030204" pitchFamily="49" charset="0"/>
              </a:rPr>
              <a:t>sprio</a:t>
            </a:r>
            <a:r>
              <a:rPr lang="en-US" sz="2600" dirty="0"/>
              <a:t> gives job priority for all jobs</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–j &lt;JOBID&gt; </a:t>
            </a:r>
            <a:r>
              <a:rPr lang="en-US" sz="2200" dirty="0"/>
              <a:t>for a given job</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–u &lt;UNID&gt; </a:t>
            </a:r>
            <a:r>
              <a:rPr lang="en-US" sz="2200" dirty="0"/>
              <a:t>for user’s jobs</a:t>
            </a:r>
          </a:p>
          <a:p>
            <a:endParaRPr lang="en-US" dirty="0"/>
          </a:p>
        </p:txBody>
      </p:sp>
      <p:sp>
        <p:nvSpPr>
          <p:cNvPr id="5" name="TextBox 4">
            <a:extLst>
              <a:ext uri="{FF2B5EF4-FFF2-40B4-BE49-F238E27FC236}">
                <a16:creationId xmlns:a16="http://schemas.microsoft.com/office/drawing/2014/main" id="{374461E6-51BE-29BD-B89D-13BD983E1E6F}"/>
              </a:ext>
            </a:extLst>
          </p:cNvPr>
          <p:cNvSpPr txBox="1"/>
          <p:nvPr/>
        </p:nvSpPr>
        <p:spPr>
          <a:xfrm>
            <a:off x="840411" y="5967360"/>
            <a:ext cx="7353360" cy="738664"/>
          </a:xfrm>
          <a:prstGeom prst="rect">
            <a:avLst/>
          </a:prstGeom>
          <a:noFill/>
        </p:spPr>
        <p:txBody>
          <a:bodyPr wrap="none" rtlCol="0">
            <a:spAutoFit/>
          </a:bodyPr>
          <a:lstStyle/>
          <a:p>
            <a:r>
              <a:rPr lang="en-US" sz="1800" dirty="0">
                <a:hlinkClick r:id="rId3"/>
              </a:rPr>
              <a:t>https://www.chpc.utah.edu/documentation/software/slurm.php#priority</a:t>
            </a:r>
            <a:r>
              <a:rPr lang="en-US" sz="1800" dirty="0"/>
              <a:t> </a:t>
            </a:r>
          </a:p>
          <a:p>
            <a:endParaRPr lang="en-US" dirty="0"/>
          </a:p>
        </p:txBody>
      </p:sp>
    </p:spTree>
    <p:extLst>
      <p:ext uri="{BB962C8B-B14F-4D97-AF65-F5344CB8AC3E}">
        <p14:creationId xmlns:p14="http://schemas.microsoft.com/office/powerpoint/2010/main" val="152614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457200"/>
          </a:xfrm>
        </p:spPr>
        <p:txBody>
          <a:bodyPr/>
          <a:lstStyle/>
          <a:p>
            <a:r>
              <a:rPr lang="en-US" sz="2400" dirty="0"/>
              <a:t>Why check job performance?</a:t>
            </a:r>
            <a:endParaRPr lang="en-US" sz="2000" dirty="0"/>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CFE7B1B-54CC-CCD0-6A8B-AFFE51CE9B1C}"/>
              </a:ext>
            </a:extLst>
          </p:cNvPr>
          <p:cNvSpPr txBox="1"/>
          <p:nvPr/>
        </p:nvSpPr>
        <p:spPr>
          <a:xfrm>
            <a:off x="-30595" y="2150487"/>
            <a:ext cx="7273145" cy="461665"/>
          </a:xfrm>
          <a:prstGeom prst="rect">
            <a:avLst/>
          </a:prstGeom>
          <a:noFill/>
        </p:spPr>
        <p:txBody>
          <a:bodyPr wrap="none" rtlCol="0">
            <a:spAutoFit/>
          </a:bodyPr>
          <a:lstStyle/>
          <a:p>
            <a:pPr marL="342900" indent="-342900">
              <a:buFont typeface="Arial" panose="020B0604020202020204" pitchFamily="34" charset="0"/>
              <a:buChar char="•"/>
            </a:pPr>
            <a:r>
              <a:rPr lang="en-US" dirty="0"/>
              <a:t>If you use more resources than your job needs…</a:t>
            </a:r>
          </a:p>
        </p:txBody>
      </p:sp>
      <p:sp>
        <p:nvSpPr>
          <p:cNvPr id="4" name="TextBox 3">
            <a:extLst>
              <a:ext uri="{FF2B5EF4-FFF2-40B4-BE49-F238E27FC236}">
                <a16:creationId xmlns:a16="http://schemas.microsoft.com/office/drawing/2014/main" id="{77DCECBC-0553-A188-6CFF-718D4037CC38}"/>
              </a:ext>
            </a:extLst>
          </p:cNvPr>
          <p:cNvSpPr txBox="1"/>
          <p:nvPr/>
        </p:nvSpPr>
        <p:spPr>
          <a:xfrm>
            <a:off x="562536" y="2552702"/>
            <a:ext cx="4685898" cy="461665"/>
          </a:xfrm>
          <a:prstGeom prst="rect">
            <a:avLst/>
          </a:prstGeom>
          <a:noFill/>
        </p:spPr>
        <p:txBody>
          <a:bodyPr wrap="none" rtlCol="0">
            <a:spAutoFit/>
          </a:bodyPr>
          <a:lstStyle/>
          <a:p>
            <a:r>
              <a:rPr lang="en-US" dirty="0"/>
              <a:t>- It counts against your allocation</a:t>
            </a:r>
          </a:p>
        </p:txBody>
      </p:sp>
      <p:sp>
        <p:nvSpPr>
          <p:cNvPr id="5" name="TextBox 4">
            <a:extLst>
              <a:ext uri="{FF2B5EF4-FFF2-40B4-BE49-F238E27FC236}">
                <a16:creationId xmlns:a16="http://schemas.microsoft.com/office/drawing/2014/main" id="{ED068DB7-4AAD-9A76-8B30-E915FE06A333}"/>
              </a:ext>
            </a:extLst>
          </p:cNvPr>
          <p:cNvSpPr txBox="1"/>
          <p:nvPr/>
        </p:nvSpPr>
        <p:spPr>
          <a:xfrm>
            <a:off x="562536" y="2936099"/>
            <a:ext cx="5319085" cy="461665"/>
          </a:xfrm>
          <a:prstGeom prst="rect">
            <a:avLst/>
          </a:prstGeom>
          <a:noFill/>
        </p:spPr>
        <p:txBody>
          <a:bodyPr wrap="none" rtlCol="0">
            <a:spAutoFit/>
          </a:bodyPr>
          <a:lstStyle/>
          <a:p>
            <a:r>
              <a:rPr lang="en-US" dirty="0"/>
              <a:t>- Potential for longer wait times in cue</a:t>
            </a:r>
          </a:p>
        </p:txBody>
      </p:sp>
    </p:spTree>
    <p:extLst>
      <p:ext uri="{BB962C8B-B14F-4D97-AF65-F5344CB8AC3E}">
        <p14:creationId xmlns:p14="http://schemas.microsoft.com/office/powerpoint/2010/main" val="31971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1143000"/>
          </a:xfrm>
        </p:spPr>
        <p:txBody>
          <a:bodyPr/>
          <a:lstStyle/>
          <a:p>
            <a:r>
              <a:rPr lang="en-US" sz="2400" dirty="0"/>
              <a:t>With an active job </a:t>
            </a:r>
          </a:p>
          <a:p>
            <a:pPr lvl="1"/>
            <a:r>
              <a:rPr lang="en-US" sz="2000" dirty="0"/>
              <a:t>Can ssh to node</a:t>
            </a:r>
          </a:p>
          <a:p>
            <a:pPr lvl="2"/>
            <a:r>
              <a:rPr lang="en-US" sz="1800" dirty="0"/>
              <a:t>Useful commands: </a:t>
            </a:r>
            <a:r>
              <a:rPr lang="en-US" sz="1800" dirty="0">
                <a:latin typeface="Consolas" panose="020B0609020204030204" pitchFamily="49" charset="0"/>
                <a:cs typeface="Consolas" panose="020B0609020204030204" pitchFamily="49" charset="0"/>
              </a:rPr>
              <a:t>top</a:t>
            </a:r>
            <a:r>
              <a:rPr lang="en-US" sz="1800" dirty="0"/>
              <a:t>, </a:t>
            </a:r>
            <a:r>
              <a:rPr lang="en-US" sz="1800" dirty="0" err="1">
                <a:latin typeface="Consolas" panose="020B0609020204030204" pitchFamily="49" charset="0"/>
                <a:cs typeface="Consolas" panose="020B0609020204030204" pitchFamily="49" charset="0"/>
              </a:rPr>
              <a:t>ps</a:t>
            </a:r>
            <a:r>
              <a:rPr lang="en-US" sz="1800" dirty="0"/>
              <a:t>, </a:t>
            </a:r>
            <a:r>
              <a:rPr lang="en-US" sz="1800" dirty="0" err="1">
                <a:latin typeface="Consolas" panose="020B0609020204030204" pitchFamily="49" charset="0"/>
                <a:cs typeface="Consolas" panose="020B0609020204030204" pitchFamily="49" charset="0"/>
              </a:rPr>
              <a:t>sar</a:t>
            </a:r>
            <a:r>
              <a:rPr lang="en-US" sz="1800" dirty="0"/>
              <a:t>, </a:t>
            </a:r>
            <a:r>
              <a:rPr lang="en-US" sz="1800" dirty="0">
                <a:latin typeface="Consolas" panose="020B0609020204030204" pitchFamily="49" charset="0"/>
                <a:cs typeface="Consolas" panose="020B0609020204030204" pitchFamily="49" charset="0"/>
              </a:rPr>
              <a:t>atop</a:t>
            </a:r>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8E955E3-0744-B31B-6C21-A66F601B1694}"/>
              </a:ext>
            </a:extLst>
          </p:cNvPr>
          <p:cNvSpPr txBox="1"/>
          <p:nvPr/>
        </p:nvSpPr>
        <p:spPr>
          <a:xfrm>
            <a:off x="0" y="2738277"/>
            <a:ext cx="6952544" cy="1107996"/>
          </a:xfrm>
          <a:prstGeom prst="rect">
            <a:avLst/>
          </a:prstGeom>
          <a:noFill/>
        </p:spPr>
        <p:txBody>
          <a:bodyPr wrap="none" rtlCol="0">
            <a:spAutoFit/>
          </a:bodyPr>
          <a:lstStyle/>
          <a:p>
            <a:pPr lvl="1"/>
            <a:r>
              <a:rPr lang="en-US" dirty="0"/>
              <a:t>- </a:t>
            </a:r>
            <a:r>
              <a:rPr lang="en-US" sz="2000" dirty="0"/>
              <a:t>Also from interactive node can query job with </a:t>
            </a:r>
            <a:r>
              <a:rPr lang="en-US" sz="2000" dirty="0" err="1">
                <a:latin typeface="Consolas" panose="020B0609020204030204" pitchFamily="49" charset="0"/>
                <a:cs typeface="Consolas" panose="020B0609020204030204" pitchFamily="49" charset="0"/>
              </a:rPr>
              <a:t>pestat</a:t>
            </a:r>
            <a:endParaRPr lang="en-US" sz="2000" dirty="0">
              <a:latin typeface="Consolas" panose="020B0609020204030204" pitchFamily="49" charset="0"/>
              <a:cs typeface="Consolas" panose="020B0609020204030204" pitchFamily="49" charset="0"/>
            </a:endParaRPr>
          </a:p>
          <a:p>
            <a:pPr marL="1200150" lvl="2" indent="-285750">
              <a:buFont typeface="Arial" panose="020B0604020202020204" pitchFamily="34" charset="0"/>
              <a:buChar char="•"/>
            </a:pPr>
            <a:r>
              <a:rPr lang="en-US" sz="1800" dirty="0" err="1">
                <a:latin typeface="Consolas" panose="020B0609020204030204" pitchFamily="49" charset="0"/>
                <a:cs typeface="Consolas" panose="020B0609020204030204" pitchFamily="49" charset="0"/>
              </a:rPr>
              <a:t>pestat</a:t>
            </a:r>
            <a:r>
              <a:rPr lang="en-US" sz="1800" dirty="0">
                <a:latin typeface="Consolas" panose="020B0609020204030204" pitchFamily="49" charset="0"/>
                <a:cs typeface="Consolas" panose="020B0609020204030204" pitchFamily="49" charset="0"/>
              </a:rPr>
              <a:t> --help</a:t>
            </a:r>
            <a:endParaRPr lang="en-US" sz="1800" dirty="0"/>
          </a:p>
          <a:p>
            <a:endParaRPr lang="en-US" dirty="0"/>
          </a:p>
        </p:txBody>
      </p:sp>
      <p:sp>
        <p:nvSpPr>
          <p:cNvPr id="4" name="TextBox 3">
            <a:extLst>
              <a:ext uri="{FF2B5EF4-FFF2-40B4-BE49-F238E27FC236}">
                <a16:creationId xmlns:a16="http://schemas.microsoft.com/office/drawing/2014/main" id="{3895A637-CF68-3863-2E45-94244D721C4C}"/>
              </a:ext>
            </a:extLst>
          </p:cNvPr>
          <p:cNvSpPr txBox="1"/>
          <p:nvPr/>
        </p:nvSpPr>
        <p:spPr>
          <a:xfrm>
            <a:off x="2241" y="3359733"/>
            <a:ext cx="4397358" cy="1046440"/>
          </a:xfrm>
          <a:prstGeom prst="rect">
            <a:avLst/>
          </a:prstGeom>
          <a:noFill/>
        </p:spPr>
        <p:txBody>
          <a:bodyPr wrap="none" rtlCol="0">
            <a:spAutoFit/>
          </a:bodyPr>
          <a:lstStyle/>
          <a:p>
            <a:pPr lvl="1"/>
            <a:r>
              <a:rPr lang="en-US" sz="2000" dirty="0"/>
              <a:t>- Can query node status</a:t>
            </a:r>
          </a:p>
          <a:p>
            <a:pPr marL="1200150" lvl="2" indent="-285750">
              <a:buFont typeface="Arial" panose="020B0604020202020204" pitchFamily="34" charset="0"/>
              <a:buChar char="•"/>
            </a:pPr>
            <a:r>
              <a:rPr lang="en-US" sz="1800" dirty="0" err="1"/>
              <a:t>scontrol</a:t>
            </a:r>
            <a:r>
              <a:rPr lang="en-US" sz="1800" dirty="0"/>
              <a:t> show node notch024</a:t>
            </a:r>
          </a:p>
          <a:p>
            <a:endParaRPr lang="en-US" dirty="0"/>
          </a:p>
        </p:txBody>
      </p:sp>
      <p:sp>
        <p:nvSpPr>
          <p:cNvPr id="5" name="TextBox 4">
            <a:extLst>
              <a:ext uri="{FF2B5EF4-FFF2-40B4-BE49-F238E27FC236}">
                <a16:creationId xmlns:a16="http://schemas.microsoft.com/office/drawing/2014/main" id="{5DB088CA-AC46-F25C-107C-CEEB12E7AE93}"/>
              </a:ext>
            </a:extLst>
          </p:cNvPr>
          <p:cNvSpPr txBox="1"/>
          <p:nvPr/>
        </p:nvSpPr>
        <p:spPr>
          <a:xfrm>
            <a:off x="0" y="4006064"/>
            <a:ext cx="9067800"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a:t>After job completes -- </a:t>
            </a:r>
            <a:r>
              <a:rPr lang="en-US" sz="2400" dirty="0" err="1"/>
              <a:t>XDMoD</a:t>
            </a:r>
            <a:r>
              <a:rPr lang="en-US" sz="2400" dirty="0"/>
              <a:t> </a:t>
            </a:r>
            <a:r>
              <a:rPr lang="en-US" sz="2400" dirty="0" err="1"/>
              <a:t>Supremm</a:t>
            </a:r>
            <a:r>
              <a:rPr lang="en-US" sz="2400" dirty="0"/>
              <a:t> </a:t>
            </a:r>
          </a:p>
          <a:p>
            <a:pPr marL="800100" lvl="1" indent="-342900">
              <a:buFont typeface="Arial" panose="020B0604020202020204" pitchFamily="34" charset="0"/>
              <a:buChar char="•"/>
            </a:pPr>
            <a:r>
              <a:rPr lang="en-US" sz="2000" dirty="0"/>
              <a:t>Job level data available day after job ends</a:t>
            </a:r>
          </a:p>
          <a:p>
            <a:pPr marL="800100" lvl="1" indent="-342900">
              <a:buFont typeface="Arial" panose="020B0604020202020204" pitchFamily="34" charset="0"/>
              <a:buChar char="•"/>
            </a:pPr>
            <a:r>
              <a:rPr lang="en-US" sz="2000" dirty="0" err="1"/>
              <a:t>XDMoD</a:t>
            </a:r>
            <a:r>
              <a:rPr lang="en-US" sz="2000" dirty="0"/>
              <a:t> sites </a:t>
            </a:r>
            <a:r>
              <a:rPr lang="en-US" sz="2000" dirty="0">
                <a:hlinkClick r:id="rId3"/>
              </a:rPr>
              <a:t>https://xdmod.chpc.utah.edu</a:t>
            </a:r>
            <a:r>
              <a:rPr lang="en-US" sz="2000" dirty="0"/>
              <a:t> and </a:t>
            </a:r>
            <a:r>
              <a:rPr lang="en-US" sz="2000" dirty="0">
                <a:hlinkClick r:id="rId4"/>
              </a:rPr>
              <a:t>https://pe-xdmod.chpc.utah.edu</a:t>
            </a:r>
            <a:r>
              <a:rPr lang="en-US" sz="2000" dirty="0"/>
              <a:t> </a:t>
            </a:r>
          </a:p>
          <a:p>
            <a:pPr marL="800100" lvl="1" indent="-342900">
              <a:buFont typeface="Arial" panose="020B0604020202020204" pitchFamily="34" charset="0"/>
              <a:buChar char="•"/>
            </a:pPr>
            <a:r>
              <a:rPr lang="en-US" sz="2000" dirty="0"/>
              <a:t>Usage info: </a:t>
            </a:r>
            <a:r>
              <a:rPr lang="en-US" sz="2000" dirty="0">
                <a:hlinkClick r:id="rId5"/>
              </a:rPr>
              <a:t>https://www.chpc.utah.edu/documentation/software/xdmod.php</a:t>
            </a:r>
            <a:r>
              <a:rPr lang="en-US" sz="2000"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929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Documentation at CHPC</a:t>
            </a:r>
          </a:p>
        </p:txBody>
      </p:sp>
      <p:sp>
        <p:nvSpPr>
          <p:cNvPr id="18435" name="Rectangle 3"/>
          <p:cNvSpPr>
            <a:spLocks noGrp="1" noChangeArrowheads="1"/>
          </p:cNvSpPr>
          <p:nvPr>
            <p:ph idx="1"/>
          </p:nvPr>
        </p:nvSpPr>
        <p:spPr>
          <a:xfrm>
            <a:off x="0" y="1909354"/>
            <a:ext cx="9144000" cy="4567646"/>
          </a:xfrm>
        </p:spPr>
        <p:txBody>
          <a:bodyPr/>
          <a:lstStyle/>
          <a:p>
            <a:pPr marL="0" indent="0">
              <a:buNone/>
            </a:pPr>
            <a:r>
              <a:rPr lang="en-US" sz="2200" dirty="0">
                <a:hlinkClick r:id="rId3"/>
              </a:rPr>
              <a:t>https://www.chpc.utah.edu/documentation/software/slurm.php</a:t>
            </a:r>
            <a:endParaRPr lang="en-US" sz="2200" dirty="0"/>
          </a:p>
          <a:p>
            <a:pPr marL="0" indent="0">
              <a:buNone/>
            </a:pPr>
            <a:r>
              <a:rPr lang="en-US" sz="2200" dirty="0">
                <a:hlinkClick r:id="rId4"/>
              </a:rPr>
              <a:t>https://www.chpc.utah.edu/documentation/software/serial-jobs.php</a:t>
            </a:r>
            <a:endParaRPr lang="en-US" sz="2200" dirty="0"/>
          </a:p>
          <a:p>
            <a:pPr marL="0" indent="0">
              <a:buNone/>
            </a:pPr>
            <a:r>
              <a:rPr lang="en-US" sz="2200" dirty="0">
                <a:hlinkClick r:id="rId5"/>
              </a:rPr>
              <a:t>https://www.chpc.utah.edu/documentation/software/node-sharing.php</a:t>
            </a:r>
            <a:endParaRPr lang="en-US" sz="2200" dirty="0"/>
          </a:p>
          <a:p>
            <a:pPr marL="0" indent="0">
              <a:buNone/>
            </a:pPr>
            <a:r>
              <a:rPr lang="en-US" sz="2200" dirty="0">
                <a:hlinkClick r:id="rId6"/>
              </a:rPr>
              <a:t>https://www.chpc.utah.edu/usage/constraints/</a:t>
            </a:r>
            <a:r>
              <a:rPr lang="en-US" sz="2200" dirty="0"/>
              <a:t> </a:t>
            </a:r>
          </a:p>
          <a:p>
            <a:pPr marL="0" indent="0">
              <a:buNone/>
            </a:pPr>
            <a:r>
              <a:rPr lang="en-US" sz="2200" dirty="0">
                <a:hlinkClick r:id="rId7"/>
              </a:rPr>
              <a:t>https://www.chpc.utah.edu/documentation/guides/index.php#GenSlurm</a:t>
            </a:r>
            <a:r>
              <a:rPr lang="en-US" sz="2200" dirty="0"/>
              <a:t> </a:t>
            </a:r>
          </a:p>
          <a:p>
            <a:pPr marL="0" indent="0">
              <a:buNone/>
            </a:pPr>
            <a:endParaRPr lang="en-US" sz="2000" dirty="0"/>
          </a:p>
          <a:p>
            <a:pPr marL="0" indent="0">
              <a:buNone/>
            </a:pPr>
            <a:r>
              <a:rPr lang="en-US" sz="4000" b="1" dirty="0">
                <a:solidFill>
                  <a:srgbClr val="990000"/>
                </a:solidFill>
              </a:rPr>
              <a:t>Other good documentation sources</a:t>
            </a:r>
          </a:p>
          <a:p>
            <a:pPr marL="0" indent="0">
              <a:buNone/>
            </a:pPr>
            <a:r>
              <a:rPr lang="en-US" sz="2200" dirty="0">
                <a:hlinkClick r:id="rId8"/>
              </a:rPr>
              <a:t>http://slurm.schedmd.com/documentation.html</a:t>
            </a:r>
            <a:endParaRPr lang="en-US" sz="2200" dirty="0"/>
          </a:p>
          <a:p>
            <a:pPr marL="0" indent="0">
              <a:buNone/>
            </a:pPr>
            <a:r>
              <a:rPr lang="en-US" sz="2200" dirty="0">
                <a:hlinkClick r:id="rId9"/>
              </a:rPr>
              <a:t>http://slurm.schedmd.com/pdfs/summary.pdf</a:t>
            </a:r>
            <a:endParaRPr lang="en-US" sz="2200" dirty="0"/>
          </a:p>
          <a:p>
            <a:pPr marL="0" indent="0">
              <a:buNone/>
            </a:pPr>
            <a:r>
              <a:rPr lang="en-US" sz="2200" u="sng" dirty="0">
                <a:hlinkClick r:id="rId10"/>
              </a:rPr>
              <a:t>http://www.schedmd.com/slurmdocs/rosetta.pdf</a:t>
            </a:r>
            <a:r>
              <a:rPr lang="en-US" sz="2800" dirty="0"/>
              <a:t> </a:t>
            </a:r>
          </a:p>
          <a:p>
            <a:pPr marL="0" indent="0" eaLnBrk="1" hangingPunct="1">
              <a:buNone/>
            </a:pPr>
            <a:endParaRPr lang="en-US" sz="2800" dirty="0"/>
          </a:p>
        </p:txBody>
      </p:sp>
    </p:spTree>
    <p:extLst>
      <p:ext uri="{BB962C8B-B14F-4D97-AF65-F5344CB8AC3E}">
        <p14:creationId xmlns:p14="http://schemas.microsoft.com/office/powerpoint/2010/main" val="663368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4000" b="1" dirty="0">
                <a:solidFill>
                  <a:srgbClr val="990000"/>
                </a:solidFill>
                <a:latin typeface="+mn-lt"/>
              </a:rPr>
              <a:t>Getting Help</a:t>
            </a:r>
          </a:p>
        </p:txBody>
      </p:sp>
      <p:sp>
        <p:nvSpPr>
          <p:cNvPr id="41987" name="Rectangle 3"/>
          <p:cNvSpPr>
            <a:spLocks noGrp="1" noChangeArrowheads="1"/>
          </p:cNvSpPr>
          <p:nvPr>
            <p:ph idx="1"/>
          </p:nvPr>
        </p:nvSpPr>
        <p:spPr>
          <a:xfrm>
            <a:off x="76200" y="1981200"/>
            <a:ext cx="9067800" cy="4267200"/>
          </a:xfrm>
        </p:spPr>
        <p:txBody>
          <a:bodyPr/>
          <a:lstStyle/>
          <a:p>
            <a:pPr eaLnBrk="1" hangingPunct="1"/>
            <a:r>
              <a:rPr lang="en-US" sz="2800" dirty="0"/>
              <a:t>CHPC website documentation</a:t>
            </a:r>
          </a:p>
          <a:p>
            <a:pPr lvl="1" eaLnBrk="1" hangingPunct="1"/>
            <a:r>
              <a:rPr lang="en-US" sz="2400" dirty="0">
                <a:hlinkClick r:id="rId3"/>
              </a:rPr>
              <a:t>www.chpc.utah.edu</a:t>
            </a:r>
            <a:endParaRPr lang="en-US" sz="2400" dirty="0"/>
          </a:p>
          <a:p>
            <a:pPr lvl="2" eaLnBrk="1" hangingPunct="1"/>
            <a:r>
              <a:rPr lang="en-US" sz="2200" dirty="0"/>
              <a:t>Getting started guide, cluster usage guides, software manual pages, CHPC policies</a:t>
            </a:r>
          </a:p>
          <a:p>
            <a:pPr eaLnBrk="1" hangingPunct="1"/>
            <a:r>
              <a:rPr lang="en-US" sz="2800" dirty="0"/>
              <a:t>Email: </a:t>
            </a:r>
            <a:r>
              <a:rPr lang="en-US" sz="2800" dirty="0">
                <a:hlinkClick r:id="rId4"/>
              </a:rPr>
              <a:t>helpdesk@chpc.utah.edu</a:t>
            </a:r>
            <a:r>
              <a:rPr lang="en-US" sz="2800" dirty="0"/>
              <a:t> </a:t>
            </a:r>
          </a:p>
          <a:p>
            <a:pPr eaLnBrk="1" hangingPunct="1"/>
            <a:r>
              <a:rPr lang="en-US" sz="2800" dirty="0"/>
              <a:t>Help Desk: 405 INSCC</a:t>
            </a:r>
          </a:p>
          <a:p>
            <a:pPr eaLnBrk="1" hangingPunct="1"/>
            <a:r>
              <a:rPr lang="en-US" sz="2800" dirty="0"/>
              <a:t>We use </a:t>
            </a:r>
            <a:r>
              <a:rPr lang="en-US" sz="2800" dirty="0">
                <a:hlinkClick r:id="rId5"/>
              </a:rPr>
              <a:t>chpc-hpc-users@lists.utah.edu</a:t>
            </a:r>
            <a:r>
              <a:rPr lang="en-US" sz="2800" dirty="0"/>
              <a:t> for sending messages to users</a:t>
            </a:r>
          </a:p>
          <a:p>
            <a:pPr marL="0" indent="0" eaLnBrk="1" hangingPunct="1">
              <a:buNone/>
            </a:pPr>
            <a:endParaRPr lang="en-US" sz="2400" dirty="0"/>
          </a:p>
        </p:txBody>
      </p:sp>
    </p:spTree>
    <p:extLst>
      <p:ext uri="{BB962C8B-B14F-4D97-AF65-F5344CB8AC3E}">
        <p14:creationId xmlns:p14="http://schemas.microsoft.com/office/powerpoint/2010/main" val="274209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80CC73B-0286-BBD1-7418-2212A50DB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D546DF0-F148-5833-7ABD-12C06B322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66E976A-8459-F27F-C303-6924FE147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3"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A584EF-13FB-7ECA-3932-66070696D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273" y="11599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7110C56-1863-9379-7893-70E43281A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45127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CD76E8-856A-E8D2-ADCA-630F8DAAA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45"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C178542-70FB-230B-9587-512912778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58D6638-166E-6CFF-7C41-356B82D2A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53"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5BF7FF8-81E3-A1FE-9F61-F6DD6284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F1D4949-5517-6BBB-AD17-1897C3432DAF}"/>
              </a:ext>
            </a:extLst>
          </p:cNvPr>
          <p:cNvSpPr/>
          <p:nvPr/>
        </p:nvSpPr>
        <p:spPr bwMode="auto">
          <a:xfrm>
            <a:off x="533400" y="16764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Oval 14">
            <a:extLst>
              <a:ext uri="{FF2B5EF4-FFF2-40B4-BE49-F238E27FC236}">
                <a16:creationId xmlns:a16="http://schemas.microsoft.com/office/drawing/2014/main" id="{A1D2B7EF-74D4-4487-D4EE-37B7BBDABBFC}"/>
              </a:ext>
            </a:extLst>
          </p:cNvPr>
          <p:cNvSpPr/>
          <p:nvPr/>
        </p:nvSpPr>
        <p:spPr bwMode="auto">
          <a:xfrm>
            <a:off x="3323790" y="16933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Oval 15">
            <a:extLst>
              <a:ext uri="{FF2B5EF4-FFF2-40B4-BE49-F238E27FC236}">
                <a16:creationId xmlns:a16="http://schemas.microsoft.com/office/drawing/2014/main" id="{E15F17DF-17F5-044C-F102-B5D318DCA4C6}"/>
              </a:ext>
            </a:extLst>
          </p:cNvPr>
          <p:cNvSpPr/>
          <p:nvPr/>
        </p:nvSpPr>
        <p:spPr bwMode="auto">
          <a:xfrm>
            <a:off x="6161529" y="17060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Oval 16">
            <a:extLst>
              <a:ext uri="{FF2B5EF4-FFF2-40B4-BE49-F238E27FC236}">
                <a16:creationId xmlns:a16="http://schemas.microsoft.com/office/drawing/2014/main" id="{6BEFC059-C20A-F9B9-0C00-C3440B0B72CB}"/>
              </a:ext>
            </a:extLst>
          </p:cNvPr>
          <p:cNvSpPr/>
          <p:nvPr/>
        </p:nvSpPr>
        <p:spPr bwMode="auto">
          <a:xfrm>
            <a:off x="6064786"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8" name="Oval 17">
            <a:extLst>
              <a:ext uri="{FF2B5EF4-FFF2-40B4-BE49-F238E27FC236}">
                <a16:creationId xmlns:a16="http://schemas.microsoft.com/office/drawing/2014/main" id="{2FDCCEA4-2AC9-C0C0-D8B3-64A330FB8F68}"/>
              </a:ext>
            </a:extLst>
          </p:cNvPr>
          <p:cNvSpPr/>
          <p:nvPr/>
        </p:nvSpPr>
        <p:spPr bwMode="auto">
          <a:xfrm>
            <a:off x="3371295"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9" name="Oval 18">
            <a:extLst>
              <a:ext uri="{FF2B5EF4-FFF2-40B4-BE49-F238E27FC236}">
                <a16:creationId xmlns:a16="http://schemas.microsoft.com/office/drawing/2014/main" id="{A65BB60D-758A-6BB6-1DAD-0109BB084558}"/>
              </a:ext>
            </a:extLst>
          </p:cNvPr>
          <p:cNvSpPr/>
          <p:nvPr/>
        </p:nvSpPr>
        <p:spPr bwMode="auto">
          <a:xfrm>
            <a:off x="461276" y="33655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0" name="Oval 19">
            <a:extLst>
              <a:ext uri="{FF2B5EF4-FFF2-40B4-BE49-F238E27FC236}">
                <a16:creationId xmlns:a16="http://schemas.microsoft.com/office/drawing/2014/main" id="{04BD8A7E-6274-EE43-F7AC-1095E8435FA9}"/>
              </a:ext>
            </a:extLst>
          </p:cNvPr>
          <p:cNvSpPr/>
          <p:nvPr/>
        </p:nvSpPr>
        <p:spPr bwMode="auto">
          <a:xfrm>
            <a:off x="461277" y="4991099"/>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Oval 20">
            <a:extLst>
              <a:ext uri="{FF2B5EF4-FFF2-40B4-BE49-F238E27FC236}">
                <a16:creationId xmlns:a16="http://schemas.microsoft.com/office/drawing/2014/main" id="{EF6CEFE9-3284-7FC3-C8C4-74D3C745EE96}"/>
              </a:ext>
            </a:extLst>
          </p:cNvPr>
          <p:cNvSpPr/>
          <p:nvPr/>
        </p:nvSpPr>
        <p:spPr bwMode="auto">
          <a:xfrm>
            <a:off x="3276600" y="4974166"/>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Oval 21">
            <a:extLst>
              <a:ext uri="{FF2B5EF4-FFF2-40B4-BE49-F238E27FC236}">
                <a16:creationId xmlns:a16="http://schemas.microsoft.com/office/drawing/2014/main" id="{E84A7E31-FC00-D496-D048-74083589B13A}"/>
              </a:ext>
            </a:extLst>
          </p:cNvPr>
          <p:cNvSpPr/>
          <p:nvPr/>
        </p:nvSpPr>
        <p:spPr bwMode="auto">
          <a:xfrm>
            <a:off x="6096624" y="50292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3" name="TextBox 22">
            <a:extLst>
              <a:ext uri="{FF2B5EF4-FFF2-40B4-BE49-F238E27FC236}">
                <a16:creationId xmlns:a16="http://schemas.microsoft.com/office/drawing/2014/main" id="{0BCC3579-0FA2-821B-182E-89DA8D6F7DF9}"/>
              </a:ext>
            </a:extLst>
          </p:cNvPr>
          <p:cNvSpPr txBox="1"/>
          <p:nvPr/>
        </p:nvSpPr>
        <p:spPr>
          <a:xfrm>
            <a:off x="1440028" y="2374900"/>
            <a:ext cx="6004281" cy="2308324"/>
          </a:xfrm>
          <a:prstGeom prst="rect">
            <a:avLst/>
          </a:prstGeom>
          <a:solidFill>
            <a:schemeClr val="accent1"/>
          </a:solidFill>
        </p:spPr>
        <p:txBody>
          <a:bodyPr wrap="square" rtlCol="0">
            <a:spAutoFit/>
          </a:bodyPr>
          <a:lstStyle/>
          <a:p>
            <a:r>
              <a:rPr lang="en-US" dirty="0"/>
              <a:t>The login node has limited resources</a:t>
            </a:r>
          </a:p>
          <a:p>
            <a:endParaRPr lang="en-US" dirty="0"/>
          </a:p>
          <a:p>
            <a:r>
              <a:rPr lang="en-US" dirty="0"/>
              <a:t>You could guess that, in this example, just a few people could overload the login node</a:t>
            </a:r>
          </a:p>
          <a:p>
            <a:endParaRPr lang="en-US" dirty="0"/>
          </a:p>
          <a:p>
            <a:r>
              <a:rPr lang="en-US" dirty="0"/>
              <a:t>Nobody could login, edit files, </a:t>
            </a:r>
            <a:r>
              <a:rPr lang="en-US" dirty="0" err="1"/>
              <a:t>etc</a:t>
            </a:r>
            <a:r>
              <a:rPr lang="en-US" dirty="0"/>
              <a:t>…</a:t>
            </a:r>
          </a:p>
        </p:txBody>
      </p:sp>
    </p:spTree>
    <p:extLst>
      <p:ext uri="{BB962C8B-B14F-4D97-AF65-F5344CB8AC3E}">
        <p14:creationId xmlns:p14="http://schemas.microsoft.com/office/powerpoint/2010/main" val="551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5A1066-081D-662B-E749-A361352C4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8000" cy="4713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80EFB69C-8D60-AF15-65A3-B235F072EF88}"/>
              </a:ext>
            </a:extLst>
          </p:cNvPr>
          <p:cNvCxnSpPr/>
          <p:nvPr/>
        </p:nvCxnSpPr>
        <p:spPr bwMode="auto">
          <a:xfrm rot="5400000" flipH="1" flipV="1">
            <a:off x="2784272" y="2256367"/>
            <a:ext cx="1143000" cy="114300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9" name="Picture 2" descr="Slurm Workload Manager - Wikipedia">
            <a:extLst>
              <a:ext uri="{FF2B5EF4-FFF2-40B4-BE49-F238E27FC236}">
                <a16:creationId xmlns:a16="http://schemas.microsoft.com/office/drawing/2014/main" id="{930ED2D9-9792-3DD6-5D69-D8597F9EE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1983710"/>
            <a:ext cx="920345" cy="842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CCA5E-F6C1-FDD9-B6B1-C5E5963DBCC3}"/>
              </a:ext>
            </a:extLst>
          </p:cNvPr>
          <p:cNvSpPr txBox="1"/>
          <p:nvPr/>
        </p:nvSpPr>
        <p:spPr>
          <a:xfrm>
            <a:off x="245533" y="1413933"/>
            <a:ext cx="2538737" cy="1938992"/>
          </a:xfrm>
          <a:prstGeom prst="rect">
            <a:avLst/>
          </a:prstGeom>
          <a:noFill/>
        </p:spPr>
        <p:txBody>
          <a:bodyPr wrap="square" rtlCol="0">
            <a:spAutoFit/>
          </a:bodyPr>
          <a:lstStyle/>
          <a:p>
            <a:r>
              <a:rPr lang="en-US" dirty="0"/>
              <a:t>*</a:t>
            </a:r>
            <a:r>
              <a:rPr lang="en-US" dirty="0" err="1"/>
              <a:t>Slurm</a:t>
            </a:r>
            <a:r>
              <a:rPr lang="en-US" dirty="0"/>
              <a:t> allows users to request a compute job to run on compute nodes</a:t>
            </a:r>
          </a:p>
        </p:txBody>
      </p:sp>
    </p:spTree>
    <p:extLst>
      <p:ext uri="{BB962C8B-B14F-4D97-AF65-F5344CB8AC3E}">
        <p14:creationId xmlns:p14="http://schemas.microsoft.com/office/powerpoint/2010/main" val="25010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So, how do we ask </a:t>
            </a:r>
            <a:r>
              <a:rPr lang="en-US" sz="2400" dirty="0" err="1">
                <a:solidFill>
                  <a:schemeClr val="tx1"/>
                </a:solidFill>
              </a:rPr>
              <a:t>Slurm</a:t>
            </a:r>
            <a:r>
              <a:rPr lang="en-US" sz="2400" dirty="0">
                <a:solidFill>
                  <a:schemeClr val="tx1"/>
                </a:solidFill>
              </a:rPr>
              <a:t> to submit a job?</a:t>
            </a:r>
          </a:p>
          <a:p>
            <a:pPr>
              <a:lnSpc>
                <a:spcPct val="150000"/>
              </a:lnSpc>
            </a:pPr>
            <a:r>
              <a:rPr lang="en-US" sz="2400" dirty="0">
                <a:solidFill>
                  <a:schemeClr val="tx1"/>
                </a:solidFill>
              </a:rPr>
              <a:t>We need to ask for the correct resources</a:t>
            </a:r>
          </a:p>
          <a:p>
            <a:pPr>
              <a:lnSpc>
                <a:spcPct val="150000"/>
              </a:lnSpc>
            </a:pPr>
            <a:r>
              <a:rPr lang="en-US" sz="2400" dirty="0">
                <a:solidFill>
                  <a:schemeClr val="tx1"/>
                </a:solidFill>
              </a:rPr>
              <a:t>But first, we need to know what those resources are…</a:t>
            </a:r>
          </a:p>
          <a:p>
            <a:pPr marL="0" indent="0">
              <a:buNone/>
            </a:pPr>
            <a:endParaRPr lang="en-US" sz="1400" dirty="0">
              <a:solidFill>
                <a:schemeClr val="tx1"/>
              </a:solidFill>
            </a:endParaRPr>
          </a:p>
          <a:p>
            <a:pPr marL="0" indent="0">
              <a:buNone/>
            </a:pPr>
            <a:endParaRPr lang="en-US" sz="2400" dirty="0">
              <a:solidFill>
                <a:schemeClr val="tx1"/>
              </a:solidFill>
            </a:endParaRPr>
          </a:p>
        </p:txBody>
      </p:sp>
      <p:pic>
        <p:nvPicPr>
          <p:cNvPr id="6" name="Picture 2">
            <a:extLst>
              <a:ext uri="{FF2B5EF4-FFF2-40B4-BE49-F238E27FC236}">
                <a16:creationId xmlns:a16="http://schemas.microsoft.com/office/drawing/2014/main" id="{2BA75D70-752A-7F7E-C959-F02CDD8E4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1723"/>
      </p:ext>
    </p:extLst>
  </p:cSld>
  <p:clrMapOvr>
    <a:masterClrMapping/>
  </p:clrMapOvr>
  <p:transition/>
</p:sld>
</file>

<file path=ppt/theme/theme1.xml><?xml version="1.0" encoding="utf-8"?>
<a:theme xmlns:a="http://schemas.openxmlformats.org/drawingml/2006/main" name="Web Style Gray">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Blank Presentation">
      <a:majorFont>
        <a:latin typeface="Times"/>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47170</TotalTime>
  <Words>8681</Words>
  <Application>Microsoft Macintosh PowerPoint</Application>
  <PresentationFormat>On-screen Show (4:3)</PresentationFormat>
  <Paragraphs>1289</Paragraphs>
  <Slides>65</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Arial (Body)</vt:lpstr>
      <vt:lpstr>Consolas</vt:lpstr>
      <vt:lpstr>Courier</vt:lpstr>
      <vt:lpstr>Menlo</vt:lpstr>
      <vt:lpstr>Times</vt:lpstr>
      <vt:lpstr>Wingdings</vt:lpstr>
      <vt:lpstr>Web Style Gray</vt:lpstr>
      <vt:lpstr>Introduction to Slurm &amp; Slurm batch scripts</vt:lpstr>
      <vt:lpstr>Overview of Talk</vt:lpstr>
      <vt:lpstr>Overview of Talk</vt:lpstr>
      <vt:lpstr>Re-cap of Resources</vt:lpstr>
      <vt:lpstr>What is Slurm? </vt:lpstr>
      <vt:lpstr>What is Slurm …and why use it? </vt:lpstr>
      <vt:lpstr>PowerPoint Presentation</vt:lpstr>
      <vt:lpstr>PowerPoint Presentation</vt:lpstr>
      <vt:lpstr>What is Slurm …and why use it? </vt:lpstr>
      <vt:lpstr>Overview of Talk</vt:lpstr>
      <vt:lpstr>PowerPoint Presentation</vt:lpstr>
      <vt:lpstr>PowerPoint Presentation</vt:lpstr>
      <vt:lpstr>Preparing a Slurm Job</vt:lpstr>
      <vt:lpstr>Preparing a Slurm Job</vt:lpstr>
      <vt:lpstr>Allocation State </vt:lpstr>
      <vt:lpstr>Cluster</vt:lpstr>
      <vt:lpstr>Account</vt:lpstr>
      <vt:lpstr>Partition</vt:lpstr>
      <vt:lpstr>Partition</vt:lpstr>
      <vt:lpstr>Node Sharing</vt:lpstr>
      <vt:lpstr>Node Sharing</vt:lpstr>
      <vt:lpstr>More on Accounts &amp; Partitions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Talk</vt:lpstr>
      <vt:lpstr>CHPC Storage Resources</vt:lpstr>
      <vt:lpstr>PowerPoint Presentation</vt:lpstr>
      <vt:lpstr>Slurm Environment Variables</vt:lpstr>
      <vt:lpstr>PowerPoint Presentation</vt:lpstr>
      <vt:lpstr>PowerPoint Presentation</vt:lpstr>
      <vt:lpstr>PowerPoint Presentation</vt:lpstr>
      <vt:lpstr>PowerPoint Presentation</vt:lpstr>
      <vt:lpstr>PowerPoint Presentation</vt:lpstr>
      <vt:lpstr>PowerPoint Presentation</vt:lpstr>
      <vt:lpstr>Overview of Talk</vt:lpstr>
      <vt:lpstr>Basic Slurm commands </vt:lpstr>
      <vt:lpstr>Basic Slurm commands </vt:lpstr>
      <vt:lpstr>Basic Slurm commands </vt:lpstr>
      <vt:lpstr>Basic Slurm commands </vt:lpstr>
      <vt:lpstr>Basic Slurm commands </vt:lpstr>
      <vt:lpstr>Useful Aliases </vt:lpstr>
      <vt:lpstr>Running interactive batch jobs</vt:lpstr>
      <vt:lpstr>Running interactive batch jobs</vt:lpstr>
      <vt:lpstr>Running interactive batch jobs</vt:lpstr>
      <vt:lpstr>Running interactive batch jobs</vt:lpstr>
      <vt:lpstr>Overview of Talk</vt:lpstr>
      <vt:lpstr>Slurm for use of GPU Nodes</vt:lpstr>
      <vt:lpstr>Node Sharing on GPU nodes</vt:lpstr>
      <vt:lpstr>GPU Job</vt:lpstr>
      <vt:lpstr>Overview of Talk</vt:lpstr>
      <vt:lpstr>Job Priority</vt:lpstr>
      <vt:lpstr>Job Priority</vt:lpstr>
      <vt:lpstr>Checking Job Performance</vt:lpstr>
      <vt:lpstr>Checking Job Performance</vt:lpstr>
      <vt:lpstr>Slurm Documentation at CHPC</vt:lpstr>
      <vt:lpstr>Getting Help</vt:lpstr>
    </vt:vector>
  </TitlesOfParts>
  <Company>University of Utah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CHPC</dc:title>
  <dc:creator>Julia D. Harrison</dc:creator>
  <cp:lastModifiedBy>Ashley Dederich</cp:lastModifiedBy>
  <cp:revision>860</cp:revision>
  <cp:lastPrinted>2009-09-10T16:21:29Z</cp:lastPrinted>
  <dcterms:created xsi:type="dcterms:W3CDTF">2009-09-09T14:21:18Z</dcterms:created>
  <dcterms:modified xsi:type="dcterms:W3CDTF">2025-02-03T23:31:36Z</dcterms:modified>
</cp:coreProperties>
</file>