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67"/>
  </p:notesMasterIdLst>
  <p:handoutMasterIdLst>
    <p:handoutMasterId r:id="rId68"/>
  </p:handoutMasterIdLst>
  <p:sldIdLst>
    <p:sldId id="298" r:id="rId2"/>
    <p:sldId id="356" r:id="rId3"/>
    <p:sldId id="415" r:id="rId4"/>
    <p:sldId id="394" r:id="rId5"/>
    <p:sldId id="403" r:id="rId6"/>
    <p:sldId id="398" r:id="rId7"/>
    <p:sldId id="399" r:id="rId8"/>
    <p:sldId id="400" r:id="rId9"/>
    <p:sldId id="405" r:id="rId10"/>
    <p:sldId id="416" r:id="rId11"/>
    <p:sldId id="368" r:id="rId12"/>
    <p:sldId id="418" r:id="rId13"/>
    <p:sldId id="417" r:id="rId14"/>
    <p:sldId id="406" r:id="rId15"/>
    <p:sldId id="407" r:id="rId16"/>
    <p:sldId id="408" r:id="rId17"/>
    <p:sldId id="409" r:id="rId18"/>
    <p:sldId id="410" r:id="rId19"/>
    <p:sldId id="411" r:id="rId20"/>
    <p:sldId id="387" r:id="rId21"/>
    <p:sldId id="383" r:id="rId22"/>
    <p:sldId id="380" r:id="rId23"/>
    <p:sldId id="420" r:id="rId24"/>
    <p:sldId id="421" r:id="rId25"/>
    <p:sldId id="422" r:id="rId26"/>
    <p:sldId id="423" r:id="rId27"/>
    <p:sldId id="424" r:id="rId28"/>
    <p:sldId id="439" r:id="rId29"/>
    <p:sldId id="440" r:id="rId30"/>
    <p:sldId id="441" r:id="rId31"/>
    <p:sldId id="442" r:id="rId32"/>
    <p:sldId id="453" r:id="rId33"/>
    <p:sldId id="425" r:id="rId34"/>
    <p:sldId id="419" r:id="rId35"/>
    <p:sldId id="426" r:id="rId36"/>
    <p:sldId id="428" r:id="rId37"/>
    <p:sldId id="371" r:id="rId38"/>
    <p:sldId id="427" r:id="rId39"/>
    <p:sldId id="429" r:id="rId40"/>
    <p:sldId id="430" r:id="rId41"/>
    <p:sldId id="431" r:id="rId42"/>
    <p:sldId id="432" r:id="rId43"/>
    <p:sldId id="433" r:id="rId44"/>
    <p:sldId id="444" r:id="rId45"/>
    <p:sldId id="296" r:id="rId46"/>
    <p:sldId id="436" r:id="rId47"/>
    <p:sldId id="435" r:id="rId48"/>
    <p:sldId id="437" r:id="rId49"/>
    <p:sldId id="438" r:id="rId50"/>
    <p:sldId id="373" r:id="rId51"/>
    <p:sldId id="365" r:id="rId52"/>
    <p:sldId id="445" r:id="rId53"/>
    <p:sldId id="447" r:id="rId54"/>
    <p:sldId id="448" r:id="rId55"/>
    <p:sldId id="443" r:id="rId56"/>
    <p:sldId id="374" r:id="rId57"/>
    <p:sldId id="375" r:id="rId58"/>
    <p:sldId id="393" r:id="rId59"/>
    <p:sldId id="449" r:id="rId60"/>
    <p:sldId id="450" r:id="rId61"/>
    <p:sldId id="379" r:id="rId62"/>
    <p:sldId id="382" r:id="rId63"/>
    <p:sldId id="452" r:id="rId64"/>
    <p:sldId id="363" r:id="rId65"/>
    <p:sldId id="332" r:id="rId66"/>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4706" autoAdjust="0"/>
  </p:normalViewPr>
  <p:slideViewPr>
    <p:cSldViewPr>
      <p:cViewPr varScale="1">
        <p:scale>
          <a:sx n="111" d="100"/>
          <a:sy n="111" d="100"/>
        </p:scale>
        <p:origin x="7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9/2/25</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9/2/25</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NOTE: are the first two commands useful to show?</a:t>
            </a:r>
          </a:p>
          <a:p>
            <a:pPr eaLnBrk="1" hangingPunct="1"/>
            <a:r>
              <a:rPr lang="en-US" dirty="0">
                <a:latin typeface="Times" pitchFamily="26" charset="0"/>
                <a:ea typeface="ＭＳ Ｐゴシック" pitchFamily="26" charset="-128"/>
                <a:cs typeface="ＭＳ Ｐゴシック" pitchFamily="26" charset="-128"/>
              </a:rPr>
              <a:t>First two commands are limited to the cluster you currently reside on</a:t>
            </a:r>
          </a:p>
          <a:p>
            <a:pPr eaLnBrk="1" hangingPunct="1"/>
            <a:r>
              <a:rPr lang="en-US" dirty="0">
                <a:latin typeface="Times" pitchFamily="26" charset="0"/>
                <a:ea typeface="ＭＳ Ｐゴシック" pitchFamily="26" charset="-128"/>
                <a:cs typeface="ＭＳ Ｐゴシック" pitchFamily="26" charset="-128"/>
              </a:rPr>
              <a:t>Here is how you can use the </a:t>
            </a:r>
            <a:r>
              <a:rPr lang="en-US" dirty="0" err="1">
                <a:latin typeface="Times" pitchFamily="26" charset="0"/>
                <a:ea typeface="ＭＳ Ｐゴシック" pitchFamily="26" charset="-128"/>
                <a:cs typeface="ＭＳ Ｐゴシック" pitchFamily="26" charset="-128"/>
              </a:rPr>
              <a:t>myallocation</a:t>
            </a:r>
            <a:r>
              <a:rPr lang="en-US" dirty="0">
                <a:latin typeface="Times" pitchFamily="26" charset="0"/>
                <a:ea typeface="ＭＳ Ｐゴシック" pitchFamily="26" charset="-128"/>
                <a:cs typeface="ＭＳ Ｐゴシック" pitchFamily="26" charset="-128"/>
              </a:rPr>
              <a:t> command</a:t>
            </a:r>
          </a:p>
        </p:txBody>
      </p:sp>
    </p:spTree>
    <p:extLst>
      <p:ext uri="{BB962C8B-B14F-4D97-AF65-F5344CB8AC3E}">
        <p14:creationId xmlns:p14="http://schemas.microsoft.com/office/powerpoint/2010/main" val="131782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13</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Preemption sounds scary but isn’t something you should worry about. We will get back to preemption later.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14</a:t>
            </a:fld>
            <a:endParaRPr lang="en-US"/>
          </a:p>
        </p:txBody>
      </p:sp>
    </p:spTree>
    <p:extLst>
      <p:ext uri="{BB962C8B-B14F-4D97-AF65-F5344CB8AC3E}">
        <p14:creationId xmlns:p14="http://schemas.microsoft.com/office/powerpoint/2010/main" val="28045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15</a:t>
            </a:fld>
            <a:endParaRPr lang="en-US"/>
          </a:p>
        </p:txBody>
      </p:sp>
    </p:spTree>
    <p:extLst>
      <p:ext uri="{BB962C8B-B14F-4D97-AF65-F5344CB8AC3E}">
        <p14:creationId xmlns:p14="http://schemas.microsoft.com/office/powerpoint/2010/main" val="6830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16</a:t>
            </a:fld>
            <a:endParaRPr lang="en-US"/>
          </a:p>
        </p:txBody>
      </p:sp>
    </p:spTree>
    <p:extLst>
      <p:ext uri="{BB962C8B-B14F-4D97-AF65-F5344CB8AC3E}">
        <p14:creationId xmlns:p14="http://schemas.microsoft.com/office/powerpoint/2010/main" val="122014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17</a:t>
            </a:fld>
            <a:endParaRPr lang="en-US"/>
          </a:p>
        </p:txBody>
      </p:sp>
    </p:spTree>
    <p:extLst>
      <p:ext uri="{BB962C8B-B14F-4D97-AF65-F5344CB8AC3E}">
        <p14:creationId xmlns:p14="http://schemas.microsoft.com/office/powerpoint/2010/main" val="183257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preemption is discussed again – CHPC works in condominium-style, research groups can buy nodes, the CHPC manages said nodes, but if those nodes are sitting idle, others can use them. The research group that owns them has priority access, however.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18</a:t>
            </a:fld>
            <a:endParaRPr lang="en-US"/>
          </a:p>
        </p:txBody>
      </p:sp>
    </p:spTree>
    <p:extLst>
      <p:ext uri="{BB962C8B-B14F-4D97-AF65-F5344CB8AC3E}">
        <p14:creationId xmlns:p14="http://schemas.microsoft.com/office/powerpoint/2010/main" val="243095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AE49970-C3A3-5C4A-A56E-CAE3397E90B1}"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7641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277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898001E-D1C9-FC45-B022-1D6A937153D2}"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When to use owner/owner-guest partitions?</a:t>
            </a:r>
          </a:p>
        </p:txBody>
      </p:sp>
    </p:spTree>
    <p:extLst>
      <p:ext uri="{BB962C8B-B14F-4D97-AF65-F5344CB8AC3E}">
        <p14:creationId xmlns:p14="http://schemas.microsoft.com/office/powerpoint/2010/main" val="296284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75C1DB8-28DE-5A4F-B6D5-8CC525772AB8}"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18823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D7F6-E5D0-9632-B92A-92C719E0713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1BCA29E-28D4-9B54-E73D-58AD76406DF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E895CC0A-B4B0-0CB0-F052-981F3F24F328}"/>
              </a:ext>
            </a:extLst>
          </p:cNvPr>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a:extLst>
              <a:ext uri="{FF2B5EF4-FFF2-40B4-BE49-F238E27FC236}">
                <a16:creationId xmlns:a16="http://schemas.microsoft.com/office/drawing/2014/main" id="{5FDA3485-174F-E4E5-2AF1-CEE9573E3B7A}"/>
              </a:ext>
            </a:extLst>
          </p:cNvPr>
          <p:cNvSpPr>
            <a:spLocks noGrp="1" noChangeArrowheads="1"/>
          </p:cNvSpPr>
          <p:nvPr>
            <p:ph type="sldNum" sz="quarter" idx="5"/>
          </p:nvPr>
        </p:nvSpPr>
        <p:spPr>
          <a:noFill/>
        </p:spPr>
        <p:txBody>
          <a:bodyPr/>
          <a:lstStyle/>
          <a:p>
            <a:fld id="{592D9234-6126-A744-9630-0322AA72A86E}" type="slidenum">
              <a:rPr lang="en-US"/>
              <a:pPr/>
              <a:t>31</a:t>
            </a:fld>
            <a:endParaRPr lang="en-US"/>
          </a:p>
        </p:txBody>
      </p:sp>
      <p:sp>
        <p:nvSpPr>
          <p:cNvPr id="19461" name="Rectangle 2">
            <a:extLst>
              <a:ext uri="{FF2B5EF4-FFF2-40B4-BE49-F238E27FC236}">
                <a16:creationId xmlns:a16="http://schemas.microsoft.com/office/drawing/2014/main" id="{E0B304FF-0206-A227-B88A-E5219DD26071}"/>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863CBE6-C5A1-B44C-065E-5554F1237481}"/>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a:p>
            <a:r>
              <a:rPr lang="en-US" dirty="0">
                <a:solidFill>
                  <a:srgbClr val="000000"/>
                </a:solidFill>
                <a:effectLst/>
                <a:latin typeface="Menlo" panose="020B0609030804020204" pitchFamily="49" charset="0"/>
              </a:rPr>
              <a:t>#SBATCH --mail-type=FAIL,BEGIN,END</a:t>
            </a:r>
          </a:p>
          <a:p>
            <a:r>
              <a:rPr lang="en-US" dirty="0">
                <a:solidFill>
                  <a:srgbClr val="000000"/>
                </a:solidFill>
                <a:effectLst/>
                <a:latin typeface="Menlo" panose="020B0609030804020204" pitchFamily="49" charset="0"/>
              </a:rPr>
              <a:t>#SBATCH --mail-user=</a:t>
            </a:r>
            <a:r>
              <a:rPr lang="en-US" dirty="0" err="1">
                <a:solidFill>
                  <a:srgbClr val="000000"/>
                </a:solidFill>
                <a:effectLst/>
                <a:latin typeface="Menlo" panose="020B0609030804020204" pitchFamily="49" charset="0"/>
              </a:rPr>
              <a:t>ashley.dederich@usu.edu</a:t>
            </a:r>
            <a:endParaRPr lang="en-US" dirty="0">
              <a:solidFill>
                <a:srgbClr val="000000"/>
              </a:solidFill>
              <a:effectLst/>
              <a:latin typeface="Menlo" panose="020B0609030804020204" pitchFamily="49" charset="0"/>
            </a:endParaRPr>
          </a:p>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1459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1035767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9/2/25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34</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9/2/25</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2165229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44</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45</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46</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47</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48</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1097B111-7FCE-E042-A893-0D27CCF44D43}"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49</a:t>
            </a:fld>
            <a:endParaRPr lang="en-US"/>
          </a:p>
        </p:txBody>
      </p:sp>
    </p:spTree>
    <p:extLst>
      <p:ext uri="{BB962C8B-B14F-4D97-AF65-F5344CB8AC3E}">
        <p14:creationId xmlns:p14="http://schemas.microsoft.com/office/powerpoint/2010/main" val="88532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026922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613164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1517688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EADA5F2-4B75-B848-AC6A-3BE2594695AF}"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2376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09DE289-74A0-584B-81B2-FA8F3DDBCCC1}"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062237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50AE-E647-36AC-B905-DD881F4DBF0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3AE198-E530-84B1-D9C1-20661F2B6D4E}"/>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32B6D96A-0979-384C-52C9-4A638D2E73BF}"/>
              </a:ext>
            </a:extLst>
          </p:cNvPr>
          <p:cNvSpPr>
            <a:spLocks noGrp="1" noChangeArrowheads="1"/>
          </p:cNvSpPr>
          <p:nvPr>
            <p:ph type="dt" sz="quarter" idx="1"/>
          </p:nvPr>
        </p:nvSpPr>
        <p:spPr>
          <a:noFill/>
        </p:spPr>
        <p:txBody>
          <a:bodyPr/>
          <a:lstStyle/>
          <a:p>
            <a:fld id="{6368751F-E832-3449-A267-36E781ADD1EE}" type="datetime1">
              <a:rPr lang="en-US" smtClean="0"/>
              <a:t>9/2/25</a:t>
            </a:fld>
            <a:endParaRPr lang="en-US"/>
          </a:p>
        </p:txBody>
      </p:sp>
      <p:sp>
        <p:nvSpPr>
          <p:cNvPr id="19460" name="Rectangle 7">
            <a:extLst>
              <a:ext uri="{FF2B5EF4-FFF2-40B4-BE49-F238E27FC236}">
                <a16:creationId xmlns:a16="http://schemas.microsoft.com/office/drawing/2014/main" id="{841D7D95-2B5E-AC84-771B-EBA96F7F98AA}"/>
              </a:ext>
            </a:extLst>
          </p:cNvPr>
          <p:cNvSpPr>
            <a:spLocks noGrp="1" noChangeArrowheads="1"/>
          </p:cNvSpPr>
          <p:nvPr>
            <p:ph type="sldNum" sz="quarter" idx="5"/>
          </p:nvPr>
        </p:nvSpPr>
        <p:spPr>
          <a:noFill/>
        </p:spPr>
        <p:txBody>
          <a:bodyPr/>
          <a:lstStyle/>
          <a:p>
            <a:fld id="{592D9234-6126-A744-9630-0322AA72A86E}" type="slidenum">
              <a:rPr lang="en-US"/>
              <a:pPr/>
              <a:t>57</a:t>
            </a:fld>
            <a:endParaRPr lang="en-US"/>
          </a:p>
        </p:txBody>
      </p:sp>
      <p:sp>
        <p:nvSpPr>
          <p:cNvPr id="19461" name="Rectangle 2">
            <a:extLst>
              <a:ext uri="{FF2B5EF4-FFF2-40B4-BE49-F238E27FC236}">
                <a16:creationId xmlns:a16="http://schemas.microsoft.com/office/drawing/2014/main" id="{7C3D9A3E-20C4-E549-5A6D-413E3DD1358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C998C36-76C9-E2DB-8DB4-D686D3E77A08}"/>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42834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3584836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6069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9/2/25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29879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useful for checking if you need to update memory, </a:t>
            </a:r>
            <a:r>
              <a:rPr lang="en-US" dirty="0" err="1">
                <a:latin typeface="Times" pitchFamily="26" charset="0"/>
                <a:ea typeface="ＭＳ Ｐゴシック" pitchFamily="26" charset="-128"/>
                <a:cs typeface="ＭＳ Ｐゴシック" pitchFamily="26" charset="-128"/>
              </a:rPr>
              <a:t>cpu</a:t>
            </a:r>
            <a:r>
              <a:rPr lang="en-US" dirty="0">
                <a:latin typeface="Times" pitchFamily="26" charset="0"/>
                <a:ea typeface="ＭＳ Ｐゴシック" pitchFamily="26" charset="-128"/>
                <a:cs typeface="ＭＳ Ｐゴシック" pitchFamily="26" charset="-128"/>
              </a:rPr>
              <a:t>, or node counts for a job – if you are using too many resources, it counts against your allocation and potential for longer wait times in cue</a:t>
            </a:r>
          </a:p>
        </p:txBody>
      </p:sp>
    </p:spTree>
    <p:extLst>
      <p:ext uri="{BB962C8B-B14F-4D97-AF65-F5344CB8AC3E}">
        <p14:creationId xmlns:p14="http://schemas.microsoft.com/office/powerpoint/2010/main" val="12968659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Multiple ways you can check job performance</a:t>
            </a:r>
          </a:p>
        </p:txBody>
      </p:sp>
    </p:spTree>
    <p:extLst>
      <p:ext uri="{BB962C8B-B14F-4D97-AF65-F5344CB8AC3E}">
        <p14:creationId xmlns:p14="http://schemas.microsoft.com/office/powerpoint/2010/main" val="3014112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9/2/25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9/2/25</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64</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9/2/25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9/2/25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9/2/25</a:t>
            </a:fld>
            <a:endParaRPr dirty="0"/>
          </a:p>
        </p:txBody>
      </p:sp>
    </p:spTree>
    <p:extLst>
      <p:ext uri="{BB962C8B-B14F-4D97-AF65-F5344CB8AC3E}">
        <p14:creationId xmlns:p14="http://schemas.microsoft.com/office/powerpoint/2010/main" val="13472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9/2/25</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9/2/25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9/2/25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9/2/25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9/2/25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9/2/25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9/2/25</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9/2/25</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9/2/25</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9/2/25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9/2/25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9/2/25</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pc.utah.edu/documentation/software/node-sharing.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pc.utah.edu/usage/constrai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chpc.utah.edu/documentation/guides/index.php#pa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www.chpc.utah.edu/documentation/software/slurm.php#alias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hpc.utah.edu/documentation/guides/gpus-accelerators.ph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helpdesk@chpc.utah.edu"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hpc.utah.edu/documentation/software/slurm.php#priority"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xdmod.chpc.utah.edu/"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chpc.utah.edu/documentation/software/xdmod.php" TargetMode="External"/><Relationship Id="rId4" Type="http://schemas.openxmlformats.org/officeDocument/2006/relationships/hyperlink" Target="https://pe-xdmod.chpc.utah.edu/"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accent2"/>
                </a:solidFill>
                <a:sym typeface="Arial"/>
                <a:rtl val="0"/>
              </a:rPr>
              <a:t>Preparing a </a:t>
            </a:r>
            <a:r>
              <a:rPr lang="en-US" sz="2400" dirty="0" err="1">
                <a:solidFill>
                  <a:schemeClr val="accent2"/>
                </a:solidFill>
                <a:sym typeface="Arial"/>
                <a:rtl val="0"/>
              </a:rPr>
              <a:t>Slurm</a:t>
            </a:r>
            <a:r>
              <a:rPr lang="en-US" sz="2400" dirty="0">
                <a:solidFill>
                  <a:schemeClr val="accent2"/>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6757308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cpus</a:t>
            </a:r>
            <a:r>
              <a:rPr lang="en-US" sz="110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Title 1">
            <a:extLst>
              <a:ext uri="{FF2B5EF4-FFF2-40B4-BE49-F238E27FC236}">
                <a16:creationId xmlns:a16="http://schemas.microsoft.com/office/drawing/2014/main" id="{2D570254-1207-0A0A-F49F-CCD7F40A055C}"/>
              </a:ext>
            </a:extLst>
          </p:cNvPr>
          <p:cNvSpPr>
            <a:spLocks noGrp="1"/>
          </p:cNvSpPr>
          <p:nvPr>
            <p:ph type="title"/>
          </p:nvPr>
        </p:nvSpPr>
        <p:spPr>
          <a:xfrm>
            <a:off x="0" y="-762000"/>
            <a:ext cx="86106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418472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295400"/>
            <a:ext cx="4038600" cy="609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6304" y="1308847"/>
            <a:ext cx="4038600" cy="5961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Preparing a </a:t>
            </a:r>
            <a:r>
              <a:rPr lang="en-US" sz="4000" b="1" dirty="0" err="1">
                <a:solidFill>
                  <a:srgbClr val="990000"/>
                </a:solidFill>
                <a:latin typeface="+mn-lt"/>
              </a:rPr>
              <a:t>Slurm</a:t>
            </a:r>
            <a:r>
              <a:rPr lang="en-US" sz="4000" b="1" dirty="0">
                <a:solidFill>
                  <a:srgbClr val="990000"/>
                </a:solidFill>
                <a:latin typeface="+mn-lt"/>
              </a:rPr>
              <a:t> Job</a:t>
            </a:r>
          </a:p>
        </p:txBody>
      </p:sp>
      <p:sp>
        <p:nvSpPr>
          <p:cNvPr id="18435" name="Rectangle 3"/>
          <p:cNvSpPr>
            <a:spLocks noGrp="1" noChangeArrowheads="1"/>
          </p:cNvSpPr>
          <p:nvPr>
            <p:ph idx="1"/>
          </p:nvPr>
        </p:nvSpPr>
        <p:spPr>
          <a:xfrm>
            <a:off x="0" y="1828800"/>
            <a:ext cx="9144000" cy="4572000"/>
          </a:xfrm>
        </p:spPr>
        <p:txBody>
          <a:bodyPr/>
          <a:lstStyle/>
          <a:p>
            <a:r>
              <a:rPr lang="en-US" sz="1800" dirty="0"/>
              <a:t>To run a job on CHPC, you need to specify a </a:t>
            </a:r>
            <a:r>
              <a:rPr lang="en-US" sz="1800" b="1" dirty="0"/>
              <a:t>Partition, QOS, </a:t>
            </a:r>
            <a:r>
              <a:rPr lang="en-US" sz="1800" dirty="0"/>
              <a:t>&amp;</a:t>
            </a:r>
            <a:r>
              <a:rPr lang="en-US" sz="1800" b="1" dirty="0"/>
              <a:t> Account</a:t>
            </a:r>
            <a:r>
              <a:rPr lang="en-US" sz="1800" dirty="0"/>
              <a:t> combo</a:t>
            </a:r>
            <a:r>
              <a:rPr lang="en-US" sz="1800" b="1" dirty="0"/>
              <a:t>. </a:t>
            </a:r>
          </a:p>
          <a:p>
            <a:pPr lvl="1"/>
            <a:r>
              <a:rPr lang="en-US" sz="1600" dirty="0"/>
              <a:t>Commands to check valid pairs: </a:t>
            </a:r>
          </a:p>
          <a:p>
            <a:pPr marL="457200" lvl="1" indent="0" algn="ctr">
              <a:buNone/>
            </a:pPr>
            <a:r>
              <a:rPr lang="en-US" sz="1600" b="1" dirty="0" err="1"/>
              <a:t>mysinfo</a:t>
            </a:r>
            <a:r>
              <a:rPr lang="en-US" sz="1600" b="1" dirty="0"/>
              <a:t>, </a:t>
            </a:r>
            <a:r>
              <a:rPr lang="en-US" sz="1600" b="1" dirty="0" err="1"/>
              <a:t>mysqueue</a:t>
            </a:r>
            <a:r>
              <a:rPr lang="en-US" sz="1600" b="1" dirty="0"/>
              <a:t>,</a:t>
            </a:r>
          </a:p>
          <a:p>
            <a:pPr marL="457200" lvl="1" indent="0" algn="ctr">
              <a:buNone/>
            </a:pPr>
            <a:r>
              <a:rPr lang="en-US" sz="1600" b="1" dirty="0"/>
              <a:t> </a:t>
            </a:r>
            <a:r>
              <a:rPr lang="en-US" sz="1600" b="1" dirty="0" err="1"/>
              <a:t>mychpc</a:t>
            </a:r>
            <a:r>
              <a:rPr lang="en-US" sz="1600" b="1" dirty="0"/>
              <a:t> batch </a:t>
            </a:r>
            <a:r>
              <a:rPr lang="en-US" sz="1600" b="1" dirty="0">
                <a:solidFill>
                  <a:srgbClr val="C00000"/>
                </a:solidFill>
              </a:rPr>
              <a:t>(Method 3; gives info on all clusters)</a:t>
            </a:r>
          </a:p>
          <a:p>
            <a:pPr marL="0" indent="0">
              <a:buNone/>
            </a:pPr>
            <a:endParaRPr lang="en-US" sz="2000" b="1" dirty="0"/>
          </a:p>
        </p:txBody>
      </p:sp>
    </p:spTree>
    <p:extLst>
      <p:ext uri="{BB962C8B-B14F-4D97-AF65-F5344CB8AC3E}">
        <p14:creationId xmlns:p14="http://schemas.microsoft.com/office/powerpoint/2010/main" val="405782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n example of the output a user would receive if they use the command ‘mychpc batch’ on CHPC systems. Output presented includes the partition and various information about that partition, such as: the state of the partition (General access, data-transfer only, or preemptable), the associated QOS and account, the type of resource (CPU or GPU), and how idle the partition in (marked as a percentage).">
            <a:extLst>
              <a:ext uri="{FF2B5EF4-FFF2-40B4-BE49-F238E27FC236}">
                <a16:creationId xmlns:a16="http://schemas.microsoft.com/office/drawing/2014/main" id="{1062C4D3-41FE-A78A-E91F-CF5F6781ECC0}"/>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220911" y="2932454"/>
            <a:ext cx="5920916" cy="3474750"/>
          </a:xfrm>
          <a:prstGeom prst="rect">
            <a:avLst/>
          </a:prstGeom>
        </p:spPr>
      </p:pic>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mychpc</a:t>
            </a:r>
            <a:r>
              <a:rPr lang="en-US" sz="2400" dirty="0">
                <a:solidFill>
                  <a:schemeClr val="tx1"/>
                </a:solidFill>
                <a:latin typeface="Consolas" panose="020B0609020204030204" pitchFamily="49" charset="0"/>
                <a:cs typeface="Consolas" panose="020B0609020204030204" pitchFamily="49" charset="0"/>
              </a:rPr>
              <a:t> batch</a:t>
            </a: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 uri="{C183D7F6-B498-43B3-948B-1728B52AA6E4}">
                <adec:decorative xmlns:adec="http://schemas.microsoft.com/office/drawing/2017/decorative" val="1"/>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cxnSp>
        <p:nvCxnSpPr>
          <p:cNvPr id="12" name="Straight Arrow Connector 11">
            <a:extLst>
              <a:ext uri="{FF2B5EF4-FFF2-40B4-BE49-F238E27FC236}">
                <a16:creationId xmlns:a16="http://schemas.microsoft.com/office/drawing/2014/main" id="{807143FA-8960-AF0E-6604-204E19FC47CA}"/>
              </a:ext>
              <a:ext uri="{C183D7F6-B498-43B3-948B-1728B52AA6E4}">
                <adec:decorative xmlns:adec="http://schemas.microsoft.com/office/drawing/2017/decorative" val="1"/>
              </a:ext>
            </a:extLst>
          </p:cNvPr>
          <p:cNvCxnSpPr/>
          <p:nvPr/>
        </p:nvCxnSpPr>
        <p:spPr bwMode="auto">
          <a:xfrm>
            <a:off x="457200" y="2551453"/>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 uri="{C183D7F6-B498-43B3-948B-1728B52AA6E4}">
                <adec:decorative xmlns:adec="http://schemas.microsoft.com/office/drawing/2017/decorative" val="1"/>
              </a:ext>
            </a:extLst>
          </p:cNvPr>
          <p:cNvCxnSpPr>
            <a:cxnSpLocks/>
          </p:cNvCxnSpPr>
          <p:nvPr/>
        </p:nvCxnSpPr>
        <p:spPr bwMode="auto">
          <a:xfrm>
            <a:off x="2344608" y="2955686"/>
            <a:ext cx="0" cy="46551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 uri="{C183D7F6-B498-43B3-948B-1728B52AA6E4}">
                <adec:decorative xmlns:adec="http://schemas.microsoft.com/office/drawing/2017/decorative" val="1"/>
              </a:ext>
            </a:extLst>
          </p:cNvPr>
          <p:cNvCxnSpPr>
            <a:cxnSpLocks/>
          </p:cNvCxnSpPr>
          <p:nvPr/>
        </p:nvCxnSpPr>
        <p:spPr bwMode="auto">
          <a:xfrm>
            <a:off x="3302203" y="2893998"/>
            <a:ext cx="0" cy="52720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 uri="{C183D7F6-B498-43B3-948B-1728B52AA6E4}">
                <adec:decorative xmlns:adec="http://schemas.microsoft.com/office/drawing/2017/decorative" val="1"/>
              </a:ext>
            </a:extLst>
          </p:cNvPr>
          <p:cNvCxnSpPr>
            <a:cxnSpLocks/>
          </p:cNvCxnSpPr>
          <p:nvPr/>
        </p:nvCxnSpPr>
        <p:spPr bwMode="auto">
          <a:xfrm>
            <a:off x="1457354" y="2926910"/>
            <a:ext cx="11877" cy="49429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11743" y="2182121"/>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117023" y="2545391"/>
            <a:ext cx="628073" cy="369332"/>
          </a:xfrm>
          <a:prstGeom prst="rect">
            <a:avLst/>
          </a:prstGeom>
          <a:noFill/>
        </p:spPr>
        <p:txBody>
          <a:bodyPr wrap="square" rtlCol="0">
            <a:spAutoFit/>
          </a:bodyPr>
          <a:lstStyle/>
          <a:p>
            <a:r>
              <a:rPr lang="en-US" sz="1800" dirty="0" err="1">
                <a:solidFill>
                  <a:srgbClr val="C00000"/>
                </a:solidFill>
              </a:rPr>
              <a:t>qos</a:t>
            </a:r>
            <a:endParaRPr lang="en-US" sz="1800" dirty="0">
              <a:solidFill>
                <a:srgbClr val="C00000"/>
              </a:solidFill>
            </a:endParaRPr>
          </a:p>
        </p:txBody>
      </p:sp>
      <p:sp>
        <p:nvSpPr>
          <p:cNvPr id="18" name="TextBox 17">
            <a:extLst>
              <a:ext uri="{FF2B5EF4-FFF2-40B4-BE49-F238E27FC236}">
                <a16:creationId xmlns:a16="http://schemas.microsoft.com/office/drawing/2014/main" id="{426160C7-921C-19F9-843F-CEB92887102D}"/>
              </a:ext>
            </a:extLst>
          </p:cNvPr>
          <p:cNvSpPr txBox="1"/>
          <p:nvPr/>
        </p:nvSpPr>
        <p:spPr>
          <a:xfrm>
            <a:off x="2776836" y="2528505"/>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942164" y="2555576"/>
            <a:ext cx="1096775" cy="400110"/>
          </a:xfrm>
          <a:prstGeom prst="rect">
            <a:avLst/>
          </a:prstGeom>
          <a:noFill/>
        </p:spPr>
        <p:txBody>
          <a:bodyPr wrap="squar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 uri="{C183D7F6-B498-43B3-948B-1728B52AA6E4}">
                <adec:decorative xmlns:adec="http://schemas.microsoft.com/office/drawing/2017/decorative" val="1"/>
              </a:ext>
            </a:extLst>
          </p:cNvPr>
          <p:cNvSpPr/>
          <p:nvPr/>
        </p:nvSpPr>
        <p:spPr bwMode="auto">
          <a:xfrm>
            <a:off x="2109192" y="2587129"/>
            <a:ext cx="575072" cy="336459"/>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 uri="{C183D7F6-B498-43B3-948B-1728B52AA6E4}">
                <adec:decorative xmlns:adec="http://schemas.microsoft.com/office/drawing/2017/decorative" val="1"/>
              </a:ext>
            </a:extLst>
          </p:cNvPr>
          <p:cNvSpPr/>
          <p:nvPr/>
        </p:nvSpPr>
        <p:spPr bwMode="auto">
          <a:xfrm>
            <a:off x="2784257" y="2560041"/>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 uri="{C183D7F6-B498-43B3-948B-1728B52AA6E4}">
                <adec:decorative xmlns:adec="http://schemas.microsoft.com/office/drawing/2017/decorative" val="1"/>
              </a:ext>
            </a:extLst>
          </p:cNvPr>
          <p:cNvSpPr/>
          <p:nvPr/>
        </p:nvSpPr>
        <p:spPr bwMode="auto">
          <a:xfrm>
            <a:off x="965548" y="2592953"/>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48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Allocation State</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1700" dirty="0">
                <a:solidFill>
                  <a:schemeClr val="tx1"/>
                </a:solidFill>
                <a:cs typeface="Consolas" panose="020B0609020204030204" pitchFamily="49" charset="0"/>
              </a:rPr>
              <a:t>Four allocation states:</a:t>
            </a:r>
          </a:p>
          <a:p>
            <a:pPr lvl="1">
              <a:lnSpc>
                <a:spcPct val="150000"/>
              </a:lnSpc>
            </a:pPr>
            <a:r>
              <a:rPr lang="en-US" sz="1700" u="sng" dirty="0">
                <a:solidFill>
                  <a:schemeClr val="tx1"/>
                </a:solidFill>
                <a:cs typeface="Consolas" panose="020B0609020204030204" pitchFamily="49" charset="0"/>
              </a:rPr>
              <a:t>General</a:t>
            </a:r>
            <a:r>
              <a:rPr lang="en-US" sz="1700" dirty="0">
                <a:solidFill>
                  <a:schemeClr val="tx1"/>
                </a:solidFill>
                <a:cs typeface="Consolas" panose="020B0609020204030204" pitchFamily="49" charset="0"/>
              </a:rPr>
              <a:t>: you can run jobs on that cluster with no issues</a:t>
            </a:r>
          </a:p>
          <a:p>
            <a:pPr lvl="1">
              <a:lnSpc>
                <a:spcPct val="150000"/>
              </a:lnSpc>
            </a:pPr>
            <a:r>
              <a:rPr lang="en-US" sz="1700" u="sng" dirty="0">
                <a:solidFill>
                  <a:schemeClr val="tx1"/>
                </a:solidFill>
                <a:cs typeface="Consolas" panose="020B0609020204030204" pitchFamily="49" charset="0"/>
              </a:rPr>
              <a:t>Preemptable*</a:t>
            </a:r>
            <a:r>
              <a:rPr lang="en-US" sz="1700" dirty="0">
                <a:solidFill>
                  <a:schemeClr val="tx1"/>
                </a:solidFill>
                <a:cs typeface="Consolas" panose="020B0609020204030204" pitchFamily="49" charset="0"/>
              </a:rPr>
              <a:t>: you can still run jobs, but they are subject to </a:t>
            </a:r>
            <a:r>
              <a:rPr lang="en-US" sz="1700" i="1" dirty="0">
                <a:solidFill>
                  <a:schemeClr val="tx1"/>
                </a:solidFill>
                <a:cs typeface="Consolas" panose="020B0609020204030204" pitchFamily="49" charset="0"/>
              </a:rPr>
              <a:t>preemption</a:t>
            </a:r>
            <a:r>
              <a:rPr lang="en-US" sz="1700" dirty="0">
                <a:solidFill>
                  <a:schemeClr val="tx1"/>
                </a:solidFill>
                <a:cs typeface="Consolas" panose="020B0609020204030204" pitchFamily="49" charset="0"/>
              </a:rPr>
              <a:t>.</a:t>
            </a:r>
          </a:p>
          <a:p>
            <a:pPr lvl="1">
              <a:lnSpc>
                <a:spcPct val="150000"/>
              </a:lnSpc>
            </a:pPr>
            <a:r>
              <a:rPr lang="en-US" sz="1700" u="sng" dirty="0">
                <a:solidFill>
                  <a:schemeClr val="tx1"/>
                </a:solidFill>
                <a:cs typeface="Consolas" panose="020B0609020204030204" pitchFamily="49" charset="0"/>
              </a:rPr>
              <a:t>Owner </a:t>
            </a:r>
            <a:r>
              <a:rPr lang="en-US" sz="1700" i="1" u="sng" dirty="0">
                <a:solidFill>
                  <a:schemeClr val="tx1"/>
                </a:solidFill>
                <a:cs typeface="Consolas" panose="020B0609020204030204" pitchFamily="49" charset="0"/>
              </a:rPr>
              <a:t>(unpictured)</a:t>
            </a:r>
            <a:r>
              <a:rPr lang="en-US" sz="1700" i="1" dirty="0">
                <a:solidFill>
                  <a:schemeClr val="tx1"/>
                </a:solidFill>
                <a:cs typeface="Consolas" panose="020B0609020204030204" pitchFamily="49" charset="0"/>
              </a:rPr>
              <a:t>:</a:t>
            </a:r>
            <a:r>
              <a:rPr lang="en-US" sz="1700" dirty="0">
                <a:solidFill>
                  <a:schemeClr val="tx1"/>
                </a:solidFill>
                <a:cs typeface="Consolas" panose="020B0609020204030204" pitchFamily="49" charset="0"/>
              </a:rPr>
              <a:t> you own a node and have priority access to it (preempt guest jobs)</a:t>
            </a:r>
          </a:p>
          <a:p>
            <a:pPr lvl="1">
              <a:lnSpc>
                <a:spcPct val="150000"/>
              </a:lnSpc>
            </a:pPr>
            <a:r>
              <a:rPr lang="en-US" sz="1700" u="sng" dirty="0">
                <a:solidFill>
                  <a:schemeClr val="tx1"/>
                </a:solidFill>
                <a:cs typeface="Consolas" panose="020B0609020204030204" pitchFamily="49" charset="0"/>
              </a:rPr>
              <a:t>Data Transfer:</a:t>
            </a:r>
            <a:r>
              <a:rPr lang="en-US" sz="1700" dirty="0">
                <a:solidFill>
                  <a:schemeClr val="tx1"/>
                </a:solidFill>
                <a:cs typeface="Consolas" panose="020B0609020204030204" pitchFamily="49" charset="0"/>
              </a:rPr>
              <a:t> this partition is solely for use of the data-transfer nodes (</a:t>
            </a:r>
            <a:r>
              <a:rPr lang="en-US" sz="1700" b="1" dirty="0">
                <a:solidFill>
                  <a:schemeClr val="tx1"/>
                </a:solidFill>
                <a:cs typeface="Consolas" panose="020B0609020204030204" pitchFamily="49" charset="0"/>
              </a:rPr>
              <a:t>not for computational jobs</a:t>
            </a:r>
            <a:r>
              <a:rPr lang="en-US" sz="1700" dirty="0">
                <a:solidFill>
                  <a:schemeClr val="tx1"/>
                </a:solidFill>
                <a:cs typeface="Consolas" panose="020B0609020204030204" pitchFamily="49" charset="0"/>
              </a:rPr>
              <a:t>).</a:t>
            </a:r>
            <a:endParaRPr lang="en-US" sz="1700" u="sng" dirty="0">
              <a:solidFill>
                <a:schemeClr val="tx1"/>
              </a:solidFill>
              <a:cs typeface="Consolas" panose="020B0609020204030204" pitchFamily="49" charset="0"/>
            </a:endParaRPr>
          </a:p>
          <a:p>
            <a:pPr lvl="1">
              <a:lnSpc>
                <a:spcPct val="150000"/>
              </a:lnSpc>
            </a:pPr>
            <a:endParaRPr lang="en-US" sz="1700" dirty="0">
              <a:solidFill>
                <a:schemeClr val="tx1"/>
              </a:solidFill>
              <a:cs typeface="Consolas" panose="020B0609020204030204" pitchFamily="49" charset="0"/>
            </a:endParaRPr>
          </a:p>
          <a:p>
            <a:pPr marL="0" indent="0">
              <a:buNone/>
            </a:pPr>
            <a:endParaRPr lang="en-US" sz="1700" dirty="0">
              <a:solidFill>
                <a:schemeClr val="tx1"/>
              </a:solidFill>
            </a:endParaRPr>
          </a:p>
          <a:p>
            <a:pPr marL="0" indent="0">
              <a:buNone/>
            </a:pPr>
            <a:endParaRPr lang="en-US" sz="17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562600"/>
            <a:ext cx="5943599" cy="877163"/>
          </a:xfrm>
          <a:prstGeom prst="rect">
            <a:avLst/>
          </a:prstGeom>
          <a:noFill/>
        </p:spPr>
        <p:txBody>
          <a:bodyPr wrap="square" rtlCol="0">
            <a:spAutoFit/>
          </a:bodyPr>
          <a:lstStyle/>
          <a:p>
            <a:pPr marL="342900" indent="-342900">
              <a:buFont typeface="Arial" panose="020B0604020202020204" pitchFamily="34" charset="0"/>
              <a:buChar char="•"/>
            </a:pPr>
            <a:r>
              <a:rPr lang="en-US" sz="1700" u="sng" dirty="0"/>
              <a:t>*Preemption</a:t>
            </a:r>
            <a:r>
              <a:rPr lang="en-US" sz="1700" dirty="0"/>
              <a:t>: your job will run on that node until another job requests that same node, at which point your job is automatically cancelled.</a:t>
            </a:r>
            <a:endParaRPr lang="en-US" sz="1700" u="sng" dirty="0"/>
          </a:p>
        </p:txBody>
      </p:sp>
      <p:pic>
        <p:nvPicPr>
          <p:cNvPr id="2" name="Picture 1" descr="The output from the ‘mychpc batch’ command, but it is cropped to only show the allocation states. Included allocation modes in this picture: General, Data-Transfer, and Preemptable. Unpictured: Owner mode.">
            <a:extLst>
              <a:ext uri="{FF2B5EF4-FFF2-40B4-BE49-F238E27FC236}">
                <a16:creationId xmlns:a16="http://schemas.microsoft.com/office/drawing/2014/main" id="{149315E2-56FD-5690-89F0-34F732229865}"/>
              </a:ext>
            </a:extLst>
          </p:cNvPr>
          <p:cNvPicPr>
            <a:picLocks noChangeAspect="1"/>
          </p:cNvPicPr>
          <p:nvPr/>
        </p:nvPicPr>
        <p:blipFill>
          <a:blip r:embed="rId3">
            <a:extLst>
              <a:ext uri="{28A0092B-C50C-407E-A947-70E740481C1C}">
                <a14:useLocalDpi xmlns:a14="http://schemas.microsoft.com/office/drawing/2010/main" val="0"/>
              </a:ext>
            </a:extLst>
          </a:blip>
          <a:srcRect t="1053" r="84557"/>
          <a:stretch/>
        </p:blipFill>
        <p:spPr>
          <a:xfrm>
            <a:off x="7315200" y="847992"/>
            <a:ext cx="1447800" cy="5501688"/>
          </a:xfrm>
          <a:prstGeom prst="rect">
            <a:avLst/>
          </a:prstGeom>
        </p:spPr>
      </p:pic>
    </p:spTree>
    <p:extLst>
      <p:ext uri="{BB962C8B-B14F-4D97-AF65-F5344CB8AC3E}">
        <p14:creationId xmlns:p14="http://schemas.microsoft.com/office/powerpoint/2010/main" val="260872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Cluster</a:t>
            </a: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400" dirty="0">
                <a:solidFill>
                  <a:schemeClr val="tx1"/>
                </a:solidFill>
                <a:cs typeface="Consolas" panose="020B0609020204030204" pitchFamily="49" charset="0"/>
              </a:rPr>
              <a:t>We currently have four </a:t>
            </a:r>
            <a:r>
              <a:rPr lang="en-US" sz="2400" i="1" dirty="0">
                <a:solidFill>
                  <a:schemeClr val="tx1"/>
                </a:solidFill>
                <a:cs typeface="Consolas" panose="020B0609020204030204" pitchFamily="49" charset="0"/>
              </a:rPr>
              <a:t>general environment</a:t>
            </a:r>
            <a:r>
              <a:rPr lang="en-US" sz="2400" dirty="0">
                <a:solidFill>
                  <a:schemeClr val="tx1"/>
                </a:solidFill>
                <a:cs typeface="Consolas" panose="020B0609020204030204" pitchFamily="49" charset="0"/>
              </a:rPr>
              <a:t> clusters:</a:t>
            </a:r>
          </a:p>
          <a:p>
            <a:pPr lvl="1">
              <a:lnSpc>
                <a:spcPct val="150000"/>
              </a:lnSpc>
            </a:pPr>
            <a:r>
              <a:rPr lang="en-US" sz="2000" dirty="0">
                <a:solidFill>
                  <a:schemeClr val="tx1"/>
                </a:solidFill>
                <a:cs typeface="Consolas" panose="020B0609020204030204" pitchFamily="49" charset="0"/>
              </a:rPr>
              <a:t>Granite</a:t>
            </a:r>
          </a:p>
          <a:p>
            <a:pPr lvl="1">
              <a:lnSpc>
                <a:spcPct val="150000"/>
              </a:lnSpc>
            </a:pPr>
            <a:r>
              <a:rPr lang="en-US" sz="2000" dirty="0" err="1">
                <a:solidFill>
                  <a:schemeClr val="tx1"/>
                </a:solidFill>
                <a:cs typeface="Consolas" panose="020B0609020204030204" pitchFamily="49" charset="0"/>
              </a:rPr>
              <a:t>Notchpeak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Kingspeak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Lonepeak</a:t>
            </a:r>
            <a:endParaRPr lang="en-US" sz="1400" dirty="0">
              <a:solidFill>
                <a:schemeClr val="tx1"/>
              </a:solidFill>
            </a:endParaRPr>
          </a:p>
          <a:p>
            <a:pPr marL="0" indent="0">
              <a:buNone/>
            </a:pPr>
            <a:endParaRPr lang="en-US" sz="24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191035"/>
            <a:ext cx="56388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We have one </a:t>
            </a:r>
            <a:r>
              <a:rPr lang="en-US" i="1" dirty="0">
                <a:latin typeface="+mn-lt"/>
              </a:rPr>
              <a:t>protected environment</a:t>
            </a:r>
            <a:r>
              <a:rPr lang="en-US" dirty="0">
                <a:latin typeface="+mn-lt"/>
              </a:rPr>
              <a:t> cluster:</a:t>
            </a:r>
          </a:p>
          <a:p>
            <a:pPr marL="914400" lvl="1" indent="-457200">
              <a:buFont typeface="Arial" panose="020B0604020202020204" pitchFamily="34" charset="0"/>
              <a:buChar char="•"/>
            </a:pPr>
            <a:r>
              <a:rPr lang="en-US" dirty="0"/>
              <a:t>Redwood</a:t>
            </a:r>
          </a:p>
        </p:txBody>
      </p:sp>
    </p:spTree>
    <p:extLst>
      <p:ext uri="{BB962C8B-B14F-4D97-AF65-F5344CB8AC3E}">
        <p14:creationId xmlns:p14="http://schemas.microsoft.com/office/powerpoint/2010/main" val="3773381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Account</a:t>
            </a:r>
            <a:endParaRPr lang="en-US" sz="4000" b="1" dirty="0">
              <a:solidFill>
                <a:srgbClr val="990000"/>
              </a:solidFill>
              <a:latin typeface="+mn-lt"/>
            </a:endParaRPr>
          </a:p>
        </p:txBody>
      </p:sp>
      <p:sp>
        <p:nvSpPr>
          <p:cNvPr id="20483" name="Content Placeholder 2"/>
          <p:cNvSpPr>
            <a:spLocks noGrp="1"/>
          </p:cNvSpPr>
          <p:nvPr>
            <p:ph idx="1"/>
          </p:nvPr>
        </p:nvSpPr>
        <p:spPr>
          <a:xfrm>
            <a:off x="91339" y="1828800"/>
            <a:ext cx="8730505" cy="2209800"/>
          </a:xfrm>
        </p:spPr>
        <p:txBody>
          <a:bodyPr/>
          <a:lstStyle/>
          <a:p>
            <a:r>
              <a:rPr lang="en-US" sz="2400" b="1" dirty="0">
                <a:solidFill>
                  <a:schemeClr val="tx1"/>
                </a:solidFill>
              </a:rPr>
              <a:t>Account</a:t>
            </a:r>
            <a:r>
              <a:rPr lang="en-US" sz="2400" dirty="0">
                <a:solidFill>
                  <a:schemeClr val="tx1"/>
                </a:solidFill>
              </a:rPr>
              <a:t>: to limit and track resource utilization at user/group level. </a:t>
            </a:r>
          </a:p>
          <a:p>
            <a:r>
              <a:rPr lang="en-US" sz="2400" dirty="0">
                <a:solidFill>
                  <a:schemeClr val="tx1"/>
                </a:solidFill>
              </a:rPr>
              <a:t>A user/group can have multiple </a:t>
            </a:r>
            <a:r>
              <a:rPr lang="en-US" sz="2400" dirty="0" err="1">
                <a:solidFill>
                  <a:schemeClr val="tx1"/>
                </a:solidFill>
              </a:rPr>
              <a:t>Slurm</a:t>
            </a:r>
            <a:r>
              <a:rPr lang="en-US" sz="2400" dirty="0">
                <a:solidFill>
                  <a:schemeClr val="tx1"/>
                </a:solidFill>
              </a:rPr>
              <a:t> accounts</a:t>
            </a:r>
          </a:p>
          <a:p>
            <a:pPr lvl="1"/>
            <a:r>
              <a:rPr lang="en-US" sz="2000" dirty="0">
                <a:solidFill>
                  <a:schemeClr val="tx1"/>
                </a:solidFill>
              </a:rPr>
              <a:t>each represents different privileges</a:t>
            </a:r>
            <a:r>
              <a:rPr lang="en-US" sz="2400" dirty="0">
                <a:solidFill>
                  <a:schemeClr val="tx1"/>
                </a:solidFill>
                <a:cs typeface="Consolas" panose="020B0609020204030204" pitchFamily="49" charset="0"/>
              </a:rPr>
              <a:t>.</a:t>
            </a:r>
            <a:endParaRPr lang="en-US" sz="2400" dirty="0">
              <a:solidFill>
                <a:schemeClr val="tx1"/>
              </a:solidFill>
            </a:endParaRPr>
          </a:p>
          <a:p>
            <a:pPr marL="0" indent="0">
              <a:buNone/>
            </a:pPr>
            <a:endParaRPr lang="en-US" sz="2400" dirty="0"/>
          </a:p>
        </p:txBody>
      </p:sp>
      <p:pic>
        <p:nvPicPr>
          <p:cNvPr id="4" name="Picture 3">
            <a:extLst>
              <a:ext uri="{FF2B5EF4-FFF2-40B4-BE49-F238E27FC236}">
                <a16:creationId xmlns:a16="http://schemas.microsoft.com/office/drawing/2014/main" id="{B6523FD4-0CD0-0735-C0A5-B8696A5E68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1936151" y="3657600"/>
            <a:ext cx="5271698" cy="3093750"/>
          </a:xfrm>
          <a:prstGeom prst="rect">
            <a:avLst/>
          </a:prstGeom>
        </p:spPr>
      </p:pic>
    </p:spTree>
    <p:extLst>
      <p:ext uri="{BB962C8B-B14F-4D97-AF65-F5344CB8AC3E}">
        <p14:creationId xmlns:p14="http://schemas.microsoft.com/office/powerpoint/2010/main" val="4499817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3797"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r>
              <a:rPr lang="en-US" sz="1800" dirty="0">
                <a:solidFill>
                  <a:srgbClr val="FF0000"/>
                </a:solidFill>
                <a:cs typeface="Consolas" panose="020B0609020204030204" pitchFamily="49" charset="0"/>
              </a:rPr>
              <a:t>*</a:t>
            </a:r>
            <a:r>
              <a:rPr lang="en-US" sz="1800" dirty="0">
                <a:solidFill>
                  <a:schemeClr val="tx1"/>
                </a:solidFill>
                <a:cs typeface="Consolas" panose="020B0609020204030204" pitchFamily="49" charset="0"/>
              </a:rPr>
              <a:t> </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chemeClr val="tx1"/>
              </a:solidFill>
            </a:endParaRPr>
          </a:p>
        </p:txBody>
      </p:sp>
      <p:pic>
        <p:nvPicPr>
          <p:cNvPr id="3" name="Picture 2">
            <a:extLst>
              <a:ext uri="{FF2B5EF4-FFF2-40B4-BE49-F238E27FC236}">
                <a16:creationId xmlns:a16="http://schemas.microsoft.com/office/drawing/2014/main" id="{93A859F2-2AF7-A978-8B03-665450AAA4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4827082" y="1873624"/>
            <a:ext cx="6935171" cy="4069976"/>
          </a:xfrm>
          <a:prstGeom prst="rect">
            <a:avLst/>
          </a:prstGeom>
        </p:spPr>
      </p:pic>
      <p:sp>
        <p:nvSpPr>
          <p:cNvPr id="4" name="TextBox 3">
            <a:extLst>
              <a:ext uri="{FF2B5EF4-FFF2-40B4-BE49-F238E27FC236}">
                <a16:creationId xmlns:a16="http://schemas.microsoft.com/office/drawing/2014/main" id="{B7825E52-A5AC-F861-61EA-B616E0225CC7}"/>
              </a:ext>
            </a:extLst>
          </p:cNvPr>
          <p:cNvSpPr txBox="1"/>
          <p:nvPr/>
        </p:nvSpPr>
        <p:spPr>
          <a:xfrm>
            <a:off x="457200" y="3810000"/>
            <a:ext cx="2677215" cy="1077218"/>
          </a:xfrm>
          <a:prstGeom prst="rect">
            <a:avLst/>
          </a:prstGeom>
          <a:noFill/>
        </p:spPr>
        <p:txBody>
          <a:bodyPr wrap="square" rtlCol="0">
            <a:spAutoFit/>
          </a:bodyPr>
          <a:lstStyle/>
          <a:p>
            <a:r>
              <a:rPr lang="en-US" sz="1600" dirty="0">
                <a:solidFill>
                  <a:srgbClr val="FF0000"/>
                </a:solidFill>
              </a:rPr>
              <a:t>*Exception – granite partition is assumed shared, no granite-shared partition</a:t>
            </a:r>
          </a:p>
        </p:txBody>
      </p:sp>
    </p:spTree>
    <p:extLst>
      <p:ext uri="{BB962C8B-B14F-4D97-AF65-F5344CB8AC3E}">
        <p14:creationId xmlns:p14="http://schemas.microsoft.com/office/powerpoint/2010/main" val="236242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2.22222E-6 L 0.60365 -0.45625 " pathEditMode="relative" rAng="0" ptsTypes="AA">
                                      <p:cBhvr>
                                        <p:cTn id="18" dur="2000" fill="hold"/>
                                        <p:tgtEl>
                                          <p:spTgt spid="4"/>
                                        </p:tgtEl>
                                        <p:attrNameLst>
                                          <p:attrName>ppt_x</p:attrName>
                                          <p:attrName>ppt_y</p:attrName>
                                        </p:attrNameLst>
                                      </p:cBhvr>
                                      <p:rCtr x="30174" y="-22824"/>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1339"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rgbClr val="C00000"/>
              </a:solidFill>
            </a:endParaRPr>
          </a:p>
        </p:txBody>
      </p:sp>
      <p:sp>
        <p:nvSpPr>
          <p:cNvPr id="3" name="TextBox 2">
            <a:extLst>
              <a:ext uri="{FF2B5EF4-FFF2-40B4-BE49-F238E27FC236}">
                <a16:creationId xmlns:a16="http://schemas.microsoft.com/office/drawing/2014/main" id="{E1A6976A-7615-5BB7-EB9A-EEB86474F31C}"/>
              </a:ext>
            </a:extLst>
          </p:cNvPr>
          <p:cNvSpPr txBox="1"/>
          <p:nvPr/>
        </p:nvSpPr>
        <p:spPr>
          <a:xfrm>
            <a:off x="4343446" y="6048926"/>
            <a:ext cx="4572000" cy="646331"/>
          </a:xfrm>
          <a:prstGeom prst="rect">
            <a:avLst/>
          </a:prstGeom>
          <a:noFill/>
        </p:spPr>
        <p:txBody>
          <a:bodyPr wrap="square" rtlCol="0">
            <a:spAutoFit/>
          </a:bodyPr>
          <a:lstStyle/>
          <a:p>
            <a:r>
              <a:rPr lang="en-US" sz="1800" dirty="0">
                <a:solidFill>
                  <a:srgbClr val="C00000"/>
                </a:solidFill>
              </a:rPr>
              <a:t>Exception: GPU partitions are all in Shared mode (even with no “-shared” in names)</a:t>
            </a:r>
          </a:p>
        </p:txBody>
      </p:sp>
      <p:sp>
        <p:nvSpPr>
          <p:cNvPr id="4" name="TextBox 3">
            <a:extLst>
              <a:ext uri="{FF2B5EF4-FFF2-40B4-BE49-F238E27FC236}">
                <a16:creationId xmlns:a16="http://schemas.microsoft.com/office/drawing/2014/main" id="{ACE2E3C5-08BA-445D-D490-2BCCF815061C}"/>
              </a:ext>
            </a:extLst>
          </p:cNvPr>
          <p:cNvSpPr txBox="1"/>
          <p:nvPr/>
        </p:nvSpPr>
        <p:spPr>
          <a:xfrm>
            <a:off x="4191000" y="6022032"/>
            <a:ext cx="304892" cy="461665"/>
          </a:xfrm>
          <a:prstGeom prst="rect">
            <a:avLst/>
          </a:prstGeom>
          <a:noFill/>
        </p:spPr>
        <p:txBody>
          <a:bodyPr wrap="none" rtlCol="0">
            <a:spAutoFit/>
          </a:bodyPr>
          <a:lstStyle/>
          <a:p>
            <a:r>
              <a:rPr lang="en-US" dirty="0">
                <a:solidFill>
                  <a:srgbClr val="C00000"/>
                </a:solidFill>
              </a:rPr>
              <a:t>*</a:t>
            </a:r>
          </a:p>
        </p:txBody>
      </p:sp>
      <p:pic>
        <p:nvPicPr>
          <p:cNvPr id="5" name="Picture 4">
            <a:extLst>
              <a:ext uri="{FF2B5EF4-FFF2-40B4-BE49-F238E27FC236}">
                <a16:creationId xmlns:a16="http://schemas.microsoft.com/office/drawing/2014/main" id="{7D7F94C4-8C42-CDA7-63DA-C87D93A165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4827082" y="1873624"/>
            <a:ext cx="6935171" cy="4069976"/>
          </a:xfrm>
          <a:prstGeom prst="rect">
            <a:avLst/>
          </a:prstGeom>
        </p:spPr>
      </p:pic>
    </p:spTree>
    <p:extLst>
      <p:ext uri="{BB962C8B-B14F-4D97-AF65-F5344CB8AC3E}">
        <p14:creationId xmlns:p14="http://schemas.microsoft.com/office/powerpoint/2010/main" val="2638799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1208" y="1143000"/>
            <a:ext cx="8153400" cy="762000"/>
          </a:xfrm>
        </p:spPr>
        <p:txBody>
          <a:bodyPr/>
          <a:lstStyle/>
          <a:p>
            <a:pPr algn="ctr" eaLnBrk="1" hangingPunct="1"/>
            <a:r>
              <a:rPr lang="en-US" sz="4000" b="1" dirty="0">
                <a:solidFill>
                  <a:srgbClr val="990000"/>
                </a:solidFill>
                <a:latin typeface="+mn-lt"/>
              </a:rPr>
              <a:t>Node Sharing</a:t>
            </a:r>
          </a:p>
        </p:txBody>
      </p:sp>
      <p:sp>
        <p:nvSpPr>
          <p:cNvPr id="18435" name="Rectangle 3"/>
          <p:cNvSpPr>
            <a:spLocks noGrp="1" noChangeArrowheads="1"/>
          </p:cNvSpPr>
          <p:nvPr>
            <p:ph idx="1"/>
          </p:nvPr>
        </p:nvSpPr>
        <p:spPr>
          <a:xfrm>
            <a:off x="-4091" y="1751066"/>
            <a:ext cx="9143999" cy="4648200"/>
          </a:xfrm>
        </p:spPr>
        <p:txBody>
          <a:bodyPr/>
          <a:lstStyle/>
          <a:p>
            <a:r>
              <a:rPr lang="en-US" sz="2400" dirty="0">
                <a:solidFill>
                  <a:srgbClr val="C00000"/>
                </a:solidFill>
              </a:rPr>
              <a:t>Use </a:t>
            </a:r>
            <a:r>
              <a:rPr lang="en-US" sz="2400" b="1" dirty="0">
                <a:solidFill>
                  <a:srgbClr val="C00000"/>
                </a:solidFill>
              </a:rPr>
              <a:t>Shared Partition </a:t>
            </a:r>
            <a:r>
              <a:rPr lang="en-US" sz="2400" dirty="0">
                <a:solidFill>
                  <a:srgbClr val="C00000"/>
                </a:solidFill>
              </a:rPr>
              <a:t>wherever</a:t>
            </a:r>
            <a:r>
              <a:rPr lang="zh-CN" altLang="en-US" sz="2400" dirty="0">
                <a:solidFill>
                  <a:srgbClr val="C00000"/>
                </a:solidFill>
              </a:rPr>
              <a:t> </a:t>
            </a:r>
            <a:r>
              <a:rPr lang="en-US" altLang="zh-CN" sz="2400" dirty="0">
                <a:solidFill>
                  <a:srgbClr val="C00000"/>
                </a:solidFill>
              </a:rPr>
              <a:t>possible</a:t>
            </a:r>
          </a:p>
          <a:p>
            <a:pPr lvl="1"/>
            <a:r>
              <a:rPr lang="en-US" sz="2400" dirty="0">
                <a:solidFill>
                  <a:schemeClr val="tx1"/>
                </a:solidFill>
              </a:rPr>
              <a:t>Save</a:t>
            </a:r>
            <a:r>
              <a:rPr lang="zh-CN" altLang="en-US" sz="2400" dirty="0">
                <a:solidFill>
                  <a:schemeClr val="tx1"/>
                </a:solidFill>
              </a:rPr>
              <a:t> </a:t>
            </a:r>
            <a:r>
              <a:rPr lang="en-US" altLang="zh-CN" sz="2400" dirty="0">
                <a:solidFill>
                  <a:schemeClr val="tx1"/>
                </a:solidFill>
              </a:rPr>
              <a:t>your</a:t>
            </a:r>
            <a:r>
              <a:rPr lang="zh-CN" altLang="en-US" sz="2400" dirty="0">
                <a:solidFill>
                  <a:schemeClr val="tx1"/>
                </a:solidFill>
              </a:rPr>
              <a:t> </a:t>
            </a:r>
            <a:r>
              <a:rPr lang="en-US" altLang="zh-CN" sz="2400" dirty="0">
                <a:solidFill>
                  <a:schemeClr val="tx1"/>
                </a:solidFill>
              </a:rPr>
              <a:t>group</a:t>
            </a:r>
            <a:r>
              <a:rPr lang="zh-CN" altLang="en-US" sz="2400" dirty="0">
                <a:solidFill>
                  <a:schemeClr val="tx1"/>
                </a:solidFill>
              </a:rPr>
              <a:t> </a:t>
            </a:r>
            <a:r>
              <a:rPr lang="en-US" altLang="zh-CN" sz="2400" dirty="0">
                <a:solidFill>
                  <a:schemeClr val="tx1"/>
                </a:solidFill>
              </a:rPr>
              <a:t>allocations/credits</a:t>
            </a:r>
          </a:p>
          <a:p>
            <a:pPr lvl="1"/>
            <a:r>
              <a:rPr lang="en-US" sz="2400" dirty="0">
                <a:solidFill>
                  <a:schemeClr val="tx1"/>
                </a:solidFill>
              </a:rPr>
              <a:t>Shorten queueing time for you</a:t>
            </a:r>
            <a:r>
              <a:rPr lang="zh-CN" altLang="en-US" sz="2400" dirty="0">
                <a:solidFill>
                  <a:schemeClr val="tx1"/>
                </a:solidFill>
              </a:rPr>
              <a:t> </a:t>
            </a:r>
            <a:r>
              <a:rPr lang="en-US" altLang="zh-CN" sz="2400" dirty="0">
                <a:solidFill>
                  <a:schemeClr val="tx1"/>
                </a:solidFill>
              </a:rPr>
              <a:t>and others</a:t>
            </a:r>
          </a:p>
          <a:p>
            <a:pPr lvl="1"/>
            <a:r>
              <a:rPr lang="en-US" sz="2400" dirty="0">
                <a:solidFill>
                  <a:schemeClr val="tx1"/>
                </a:solidFill>
              </a:rPr>
              <a:t>Help increase utilization and save energy/environment</a:t>
            </a: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r>
              <a:rPr lang="en-US" sz="2000" dirty="0">
                <a:hlinkClick r:id="rId3"/>
              </a:rPr>
              <a:t>https://www.chpc.utah.edu/documentation/software/node-sharing.php</a:t>
            </a:r>
            <a:endParaRPr lang="en-US" sz="2000" dirty="0"/>
          </a:p>
        </p:txBody>
      </p:sp>
    </p:spTree>
    <p:extLst>
      <p:ext uri="{BB962C8B-B14F-4D97-AF65-F5344CB8AC3E}">
        <p14:creationId xmlns:p14="http://schemas.microsoft.com/office/powerpoint/2010/main" val="8065938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143000"/>
            <a:ext cx="8991600" cy="762000"/>
          </a:xfrm>
        </p:spPr>
        <p:txBody>
          <a:bodyPr/>
          <a:lstStyle/>
          <a:p>
            <a:pPr algn="ctr" eaLnBrk="1" hangingPunct="1"/>
            <a:r>
              <a:rPr lang="en-US" sz="4000" b="1">
                <a:solidFill>
                  <a:srgbClr val="990000"/>
                </a:solidFill>
                <a:latin typeface="+mn-lt"/>
              </a:rPr>
              <a:t>Node Sharing</a:t>
            </a:r>
            <a:endParaRPr lang="en-US" sz="4000" b="1" dirty="0">
              <a:solidFill>
                <a:srgbClr val="990000"/>
              </a:solidFill>
              <a:latin typeface="+mn-lt"/>
            </a:endParaRPr>
          </a:p>
        </p:txBody>
      </p:sp>
      <p:sp>
        <p:nvSpPr>
          <p:cNvPr id="18435" name="Rectangle 3"/>
          <p:cNvSpPr>
            <a:spLocks noGrp="1" noChangeArrowheads="1"/>
          </p:cNvSpPr>
          <p:nvPr>
            <p:ph idx="1"/>
          </p:nvPr>
        </p:nvSpPr>
        <p:spPr>
          <a:xfrm>
            <a:off x="0" y="1828800"/>
            <a:ext cx="4191000" cy="4572000"/>
          </a:xfrm>
        </p:spPr>
        <p:txBody>
          <a:bodyPr/>
          <a:lstStyle/>
          <a:p>
            <a:r>
              <a:rPr lang="en-US" sz="2200" dirty="0"/>
              <a:t>CHPC provides heat maps of usage of owner nodes by the owner over last two weeks</a:t>
            </a:r>
          </a:p>
          <a:p>
            <a:r>
              <a:rPr lang="en-US" sz="2200" dirty="0">
                <a:hlinkClick r:id="rId3"/>
              </a:rPr>
              <a:t>https://www.chpc.utah.edu/usage/constraints/</a:t>
            </a:r>
            <a:endParaRPr lang="en-US" sz="2200" dirty="0"/>
          </a:p>
          <a:p>
            <a:r>
              <a:rPr lang="en-US" sz="2200" dirty="0"/>
              <a:t>Use this to target specific owner partitions </a:t>
            </a:r>
            <a:r>
              <a:rPr lang="en-US" sz="2200" i="1" dirty="0"/>
              <a:t>with use of constraints </a:t>
            </a:r>
            <a:r>
              <a:rPr lang="en-US" sz="2200" dirty="0"/>
              <a:t>(more later) and node feature list</a:t>
            </a:r>
          </a:p>
          <a:p>
            <a:pPr marL="0" indent="0">
              <a:buNone/>
            </a:pPr>
            <a:endParaRPr lang="en-US" sz="2200" dirty="0"/>
          </a:p>
        </p:txBody>
      </p:sp>
      <p:pic>
        <p:nvPicPr>
          <p:cNvPr id="4" name="Picture 3" descr="A screenshot of the owner-node utilization that has now been introducted in CHPC’s portal system: https://portal.chpc.utah.edu">
            <a:extLst>
              <a:ext uri="{FF2B5EF4-FFF2-40B4-BE49-F238E27FC236}">
                <a16:creationId xmlns:a16="http://schemas.microsoft.com/office/drawing/2014/main" id="{98D69603-6868-8452-6AF3-99FA10C1B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192" y="1904999"/>
            <a:ext cx="4827608" cy="4365837"/>
          </a:xfrm>
          <a:prstGeom prst="rect">
            <a:avLst/>
          </a:prstGeom>
        </p:spPr>
      </p:pic>
    </p:spTree>
    <p:extLst>
      <p:ext uri="{BB962C8B-B14F-4D97-AF65-F5344CB8AC3E}">
        <p14:creationId xmlns:p14="http://schemas.microsoft.com/office/powerpoint/2010/main" val="7768436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More on Accounts &amp; Partitions</a:t>
            </a:r>
          </a:p>
        </p:txBody>
      </p:sp>
      <p:sp>
        <p:nvSpPr>
          <p:cNvPr id="18435" name="Rectangle 3"/>
          <p:cNvSpPr>
            <a:spLocks noGrp="1" noChangeArrowheads="1"/>
          </p:cNvSpPr>
          <p:nvPr>
            <p:ph idx="1"/>
          </p:nvPr>
        </p:nvSpPr>
        <p:spPr>
          <a:xfrm>
            <a:off x="228601" y="1981200"/>
            <a:ext cx="8610600" cy="4038600"/>
          </a:xfrm>
        </p:spPr>
        <p:txBody>
          <a:bodyPr/>
          <a:lstStyle/>
          <a:p>
            <a:pPr marL="0" indent="0">
              <a:buNone/>
            </a:pP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2255188986"/>
              </p:ext>
            </p:extLst>
          </p:nvPr>
        </p:nvGraphicFramePr>
        <p:xfrm>
          <a:off x="76200" y="1828800"/>
          <a:ext cx="8991600" cy="4508719"/>
        </p:xfrm>
        <a:graphic>
          <a:graphicData uri="http://schemas.openxmlformats.org/drawingml/2006/table">
            <a:tbl>
              <a:tblPr firstRow="1"/>
              <a:tblGrid>
                <a:gridCol w="3505200">
                  <a:extLst>
                    <a:ext uri="{9D8B030D-6E8A-4147-A177-3AD203B41FA5}">
                      <a16:colId xmlns:a16="http://schemas.microsoft.com/office/drawing/2014/main" val="1703437405"/>
                    </a:ext>
                  </a:extLst>
                </a:gridCol>
                <a:gridCol w="5486400">
                  <a:extLst>
                    <a:ext uri="{9D8B030D-6E8A-4147-A177-3AD203B41FA5}">
                      <a16:colId xmlns:a16="http://schemas.microsoft.com/office/drawing/2014/main" val="1990973230"/>
                    </a:ext>
                  </a:extLst>
                </a:gridCol>
              </a:tblGrid>
              <a:tr h="425706">
                <a:tc>
                  <a:txBody>
                    <a:bodyPr/>
                    <a:lstStyle/>
                    <a:p>
                      <a:r>
                        <a:rPr lang="en-US" sz="1200" b="1" dirty="0">
                          <a:effectLst/>
                        </a:rPr>
                        <a:t>Awarded allocations and node ownership status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a:effectLst/>
                        </a:rPr>
                        <a:t>What resource(s) are available </a:t>
                      </a:r>
                      <a:r>
                        <a:rPr lang="en-US" sz="1100" b="0" dirty="0">
                          <a:effectLst/>
                        </a:rPr>
                        <a:t>(</a:t>
                      </a:r>
                      <a:r>
                        <a:rPr lang="en-US" sz="1000" b="0" dirty="0">
                          <a:effectLst/>
                        </a:rPr>
                        <a:t>recommendation high to low)</a:t>
                      </a:r>
                      <a:endParaRPr lang="en-US" sz="1200" b="0" dirty="0">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2824248"/>
                  </a:ext>
                </a:extLst>
              </a:tr>
              <a:tr h="1153395">
                <a:tc>
                  <a:txBody>
                    <a:bodyPr/>
                    <a:lstStyle/>
                    <a:p>
                      <a:r>
                        <a:rPr lang="en-US" sz="1200" b="1" dirty="0">
                          <a:effectLst/>
                        </a:rPr>
                        <a:t>No allocation </a:t>
                      </a:r>
                      <a:r>
                        <a:rPr lang="en-US" sz="1200" b="0" dirty="0">
                          <a:effectLst/>
                        </a:rPr>
                        <a:t>awarded</a:t>
                      </a:r>
                      <a:r>
                        <a:rPr lang="en-US" sz="1200" b="1" dirty="0">
                          <a:effectLst/>
                        </a:rPr>
                        <a:t>, no owner </a:t>
                      </a:r>
                      <a:r>
                        <a:rPr lang="en-US" sz="1200" b="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a:t>
                      </a:r>
                      <a:r>
                        <a:rPr lang="en-US" sz="1200" dirty="0">
                          <a:effectLst/>
                        </a:rPr>
                        <a:t>- </a:t>
                      </a:r>
                      <a:r>
                        <a:rPr lang="en-US" sz="1200" u="sng" dirty="0">
                          <a:effectLst/>
                        </a:rPr>
                        <a:t>not recommended</a:t>
                      </a:r>
                      <a:br>
                        <a:rPr lang="en-US" sz="1200" u="sng" dirty="0">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4550143"/>
                  </a:ext>
                </a:extLst>
              </a:tr>
              <a:tr h="608150">
                <a:tc>
                  <a:txBody>
                    <a:bodyPr/>
                    <a:lstStyle/>
                    <a:p>
                      <a:r>
                        <a:rPr lang="en-US" sz="1200" b="0" dirty="0">
                          <a:effectLst/>
                        </a:rPr>
                        <a:t>Awarded general </a:t>
                      </a:r>
                      <a:r>
                        <a:rPr lang="en-US" sz="1200" b="1" dirty="0">
                          <a:effectLst/>
                        </a:rPr>
                        <a:t>allocation</a:t>
                      </a:r>
                      <a:r>
                        <a:rPr lang="en-US" sz="1200" dirty="0">
                          <a:effectLst/>
                        </a:rPr>
                        <a:t>, </a:t>
                      </a:r>
                      <a:r>
                        <a:rPr lang="en-US" sz="1200" b="1" dirty="0">
                          <a:effectLst/>
                        </a:rPr>
                        <a:t>no owner </a:t>
                      </a:r>
                      <a:r>
                        <a:rPr lang="en-US" sz="120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endParaRPr lang="en-US" sz="1200" u="none" strike="noStrike" dirty="0">
                        <a:solidFill>
                          <a:schemeClr val="tx1"/>
                        </a:solidFill>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dirty="0">
                          <a:solidFill>
                            <a:schemeClr val="tx1"/>
                          </a:solidFill>
                          <a:effectLst/>
                        </a:rPr>
                        <a:t>Unallocated general nodes </a:t>
                      </a:r>
                      <a:r>
                        <a:rPr lang="en-US" sz="1200" u="none" dirty="0">
                          <a:solidFill>
                            <a:schemeClr val="tx1"/>
                          </a:solidFill>
                          <a:effectLst/>
                        </a:rPr>
                        <a:t>(</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br>
                        <a:rPr lang="en-US" sz="1200" dirty="0">
                          <a:effectLst/>
                        </a:rPr>
                      </a:b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1759088"/>
                  </a:ext>
                </a:extLst>
              </a:tr>
              <a:tr h="1335510">
                <a:tc>
                  <a:txBody>
                    <a:bodyPr/>
                    <a:lstStyle/>
                    <a:p>
                      <a:r>
                        <a:rPr lang="en-US" sz="1200" dirty="0">
                          <a:effectLst/>
                        </a:rPr>
                        <a:t>Group </a:t>
                      </a:r>
                      <a:r>
                        <a:rPr lang="en-US" sz="1200" b="1" dirty="0">
                          <a:effectLst/>
                        </a:rPr>
                        <a:t>owner nodes</a:t>
                      </a:r>
                      <a:r>
                        <a:rPr lang="en-US" sz="1200" dirty="0">
                          <a:effectLst/>
                        </a:rPr>
                        <a:t>, </a:t>
                      </a:r>
                      <a:r>
                        <a:rPr lang="en-US" sz="1200" b="1" dirty="0">
                          <a:effectLst/>
                        </a:rPr>
                        <a:t>no allocation </a:t>
                      </a:r>
                      <a:r>
                        <a:rPr lang="en-US" sz="1200" dirty="0">
                          <a:effectLst/>
                        </a:rPr>
                        <a:t>awarded</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a:t>
                      </a:r>
                      <a:r>
                        <a:rPr lang="en-US" sz="1200" i="1" u="none" dirty="0">
                          <a:solidFill>
                            <a:schemeClr val="tx1"/>
                          </a:solidFill>
                          <a:effectLst/>
                        </a:rPr>
                        <a:t>&lt;cluster&gt;-guest</a:t>
                      </a:r>
                      <a:r>
                        <a:rPr lang="en-US" sz="1200" i="0" u="none" dirty="0">
                          <a:solidFill>
                            <a:schemeClr val="tx1"/>
                          </a:solidFill>
                          <a:effectLst/>
                        </a:rPr>
                        <a:t> 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 </a:t>
                      </a:r>
                      <a:r>
                        <a:rPr lang="en-US" sz="1200" u="sng" dirty="0">
                          <a:solidFill>
                            <a:schemeClr val="tx1"/>
                          </a:solidFill>
                          <a:effectLst/>
                        </a:rPr>
                        <a:t>not recommended</a:t>
                      </a:r>
                      <a:br>
                        <a:rPr lang="en-US" sz="1200" u="sng" dirty="0">
                          <a:solidFill>
                            <a:schemeClr val="tx1"/>
                          </a:solidFill>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2244721"/>
                  </a:ext>
                </a:extLst>
              </a:tr>
              <a:tr h="973039">
                <a:tc>
                  <a:txBody>
                    <a:bodyPr/>
                    <a:lstStyle/>
                    <a:p>
                      <a:r>
                        <a:rPr lang="en-US" sz="1200" dirty="0">
                          <a:effectLst/>
                        </a:rPr>
                        <a:t>Group </a:t>
                      </a:r>
                      <a:r>
                        <a:rPr lang="en-US" sz="1200" b="1" dirty="0">
                          <a:effectLst/>
                        </a:rPr>
                        <a:t>owner node</a:t>
                      </a:r>
                      <a:r>
                        <a:rPr lang="en-US" sz="1200" dirty="0">
                          <a:effectLst/>
                        </a:rPr>
                        <a:t>, awarded </a:t>
                      </a:r>
                      <a:r>
                        <a:rPr lang="en-US" sz="1200" b="1" dirty="0">
                          <a:effectLst/>
                        </a:rPr>
                        <a:t>general allocation</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5663956"/>
                  </a:ext>
                </a:extLst>
              </a:tr>
            </a:tbl>
          </a:graphicData>
        </a:graphic>
      </p:graphicFrame>
      <p:sp>
        <p:nvSpPr>
          <p:cNvPr id="3" name="Rectangle 2">
            <a:extLst>
              <a:ext uri="{FF2B5EF4-FFF2-40B4-BE49-F238E27FC236}">
                <a16:creationId xmlns:a16="http://schemas.microsoft.com/office/drawing/2014/main" id="{800ABD00-DB1E-4760-BB3E-8AA154636A60}"/>
              </a:ext>
            </a:extLst>
          </p:cNvPr>
          <p:cNvSpPr/>
          <p:nvPr/>
        </p:nvSpPr>
        <p:spPr>
          <a:xfrm>
            <a:off x="2241" y="6427113"/>
            <a:ext cx="9144000" cy="430887"/>
          </a:xfrm>
          <a:prstGeom prst="rect">
            <a:avLst/>
          </a:prstGeom>
        </p:spPr>
        <p:txBody>
          <a:bodyPr wrap="square">
            <a:spAutoFit/>
          </a:bodyPr>
          <a:lstStyle/>
          <a:p>
            <a:pPr marL="0" indent="0">
              <a:buNone/>
            </a:pPr>
            <a:r>
              <a:rPr lang="en-US" sz="2200" dirty="0"/>
              <a:t>See </a:t>
            </a:r>
            <a:r>
              <a:rPr lang="en-US" sz="2200" dirty="0">
                <a:hlinkClick r:id="rId3"/>
              </a:rPr>
              <a:t>https://www.chpc.utah.edu/documentation/guides/index.php#parts</a:t>
            </a:r>
            <a:r>
              <a:rPr lang="en-US" sz="2200" dirty="0"/>
              <a:t> </a:t>
            </a:r>
          </a:p>
        </p:txBody>
      </p:sp>
    </p:spTree>
    <p:extLst>
      <p:ext uri="{BB962C8B-B14F-4D97-AF65-F5344CB8AC3E}">
        <p14:creationId xmlns:p14="http://schemas.microsoft.com/office/powerpoint/2010/main" val="4170259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22163"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84396" y="1851212"/>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1134" y="1855694"/>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
        <p:nvSpPr>
          <p:cNvPr id="7" name="Title 6">
            <a:extLst>
              <a:ext uri="{FF2B5EF4-FFF2-40B4-BE49-F238E27FC236}">
                <a16:creationId xmlns:a16="http://schemas.microsoft.com/office/drawing/2014/main" id="{03319B5F-6331-5902-F54D-8991B93F71D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cpus</a:t>
            </a:r>
            <a:r>
              <a:rPr lang="en-US" u="sng" dirty="0">
                <a:solidFill>
                  <a:srgbClr val="FF0000"/>
                </a:solidFill>
              </a:rPr>
              <a:t>-per-task=8 </a:t>
            </a:r>
            <a:r>
              <a:rPr lang="en-US" dirty="0">
                <a:solidFill>
                  <a:srgbClr val="FF0000"/>
                </a:solidFill>
              </a:rPr>
              <a:t> </a:t>
            </a:r>
            <a:r>
              <a:rPr lang="en-US" dirty="0">
                <a:solidFill>
                  <a:srgbClr val="FF0000"/>
                </a:solidFill>
                <a:sym typeface="Wingdings" panose="05000000000000000000" pitchFamily="2" charset="2"/>
              </a:rPr>
              <a:t>total number of CPUs 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80763" y="5106761"/>
            <a:ext cx="2180020" cy="830997"/>
          </a:xfrm>
          <a:prstGeom prst="rect">
            <a:avLst/>
          </a:prstGeom>
          <a:noFill/>
        </p:spPr>
        <p:txBody>
          <a:bodyPr wrap="none" rtlCol="0">
            <a:spAutoFit/>
          </a:bodyPr>
          <a:lstStyle/>
          <a:p>
            <a:pPr algn="ctr"/>
            <a:r>
              <a:rPr lang="en-US" dirty="0">
                <a:solidFill>
                  <a:srgbClr val="FF0000"/>
                </a:solidFill>
              </a:rPr>
              <a:t>#SBATCH -c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
        <p:nvSpPr>
          <p:cNvPr id="7" name="Title 6">
            <a:extLst>
              <a:ext uri="{FF2B5EF4-FFF2-40B4-BE49-F238E27FC236}">
                <a16:creationId xmlns:a16="http://schemas.microsoft.com/office/drawing/2014/main" id="{91D30A50-0CC4-FE12-A0A5-94207141B9D0}"/>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cpus</a:t>
            </a:r>
            <a:r>
              <a:rPr lang="en-US" sz="110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1724"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0965"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25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257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095984"/>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C698BF85-1B2A-EB61-BD2F-1E980A90991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“m768”</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5447" y="3088647"/>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2"/>
                </a:solidFill>
                <a:sym typeface="Arial"/>
                <a:rtl val="0"/>
              </a:rPr>
              <a:t>What is </a:t>
            </a:r>
            <a:r>
              <a:rPr lang="en-US" sz="2400" dirty="0" err="1">
                <a:solidFill>
                  <a:schemeClr val="accent2"/>
                </a:solidFill>
                <a:sym typeface="Arial"/>
                <a:rtl val="0"/>
              </a:rPr>
              <a:t>Slurm</a:t>
            </a:r>
            <a:r>
              <a:rPr lang="en-US" sz="2400" dirty="0">
                <a:solidFill>
                  <a:schemeClr val="accent2"/>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95044235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“c40&amp;m768”</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“c40|c36”</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103524"/>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107193"/>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 uri="{C183D7F6-B498-43B3-948B-1728B52AA6E4}">
                <adec:decorative xmlns:adec="http://schemas.microsoft.com/office/drawing/2017/decorative" val="1"/>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 uri="{C183D7F6-B498-43B3-948B-1728B52AA6E4}">
                <adec:decorative xmlns:adec="http://schemas.microsoft.com/office/drawing/2017/decorative" val="1"/>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
        <p:nvSpPr>
          <p:cNvPr id="7" name="Title 6">
            <a:extLst>
              <a:ext uri="{FF2B5EF4-FFF2-40B4-BE49-F238E27FC236}">
                <a16:creationId xmlns:a16="http://schemas.microsoft.com/office/drawing/2014/main" id="{9E9F1FC5-3DAC-AD2D-628F-D67441509CA4}"/>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a:t>
            </a:r>
            <a:r>
              <a:rPr lang="en-US" sz="1100" dirty="0">
                <a:solidFill>
                  <a:srgbClr val="0070C0"/>
                </a:solidFill>
                <a:latin typeface="Consolas" panose="020B0609020204030204" pitchFamily="49" charset="0"/>
                <a:cs typeface="Consolas" panose="020B0609020204030204" pitchFamily="49" charset="0"/>
              </a:rPr>
              <a: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gompert|schmidt|tbicc</a:t>
            </a:r>
            <a:r>
              <a:rPr lang="en-US" sz="11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5403" y="3088647"/>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1843-1123-5969-9367-C7BE380B07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C3E09DF-D221-12AD-56C3-28A1FAD3BC65}"/>
              </a:ext>
            </a:extLst>
          </p:cNvPr>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6734D31A-36B4-34E0-1330-7D453F924884}"/>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EB98069B-3B08-39BC-F7A0-7B2BC1B921C0}"/>
              </a:ext>
              <a:ext uri="{C183D7F6-B498-43B3-948B-1728B52AA6E4}">
                <adec:decorative xmlns:adec="http://schemas.microsoft.com/office/drawing/2017/decorative" val="1"/>
              </a:ext>
            </a:extLst>
          </p:cNvPr>
          <p:cNvSpPr/>
          <p:nvPr/>
        </p:nvSpPr>
        <p:spPr bwMode="auto">
          <a:xfrm>
            <a:off x="67242" y="3098939"/>
            <a:ext cx="4038600" cy="406261"/>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C5CF455-B229-00A2-ECA5-64BB0015470E}"/>
              </a:ext>
              <a:ext uri="{C183D7F6-B498-43B3-948B-1728B52AA6E4}">
                <adec:decorative xmlns:adec="http://schemas.microsoft.com/office/drawing/2017/decorative" val="1"/>
              </a:ext>
            </a:extLst>
          </p:cNvPr>
          <p:cNvSpPr/>
          <p:nvPr/>
        </p:nvSpPr>
        <p:spPr bwMode="auto">
          <a:xfrm>
            <a:off x="4605403" y="3088647"/>
            <a:ext cx="4255220" cy="4165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4D585F7-5370-D582-056A-86019E0D96C9}"/>
              </a:ext>
            </a:extLst>
          </p:cNvPr>
          <p:cNvSpPr txBox="1"/>
          <p:nvPr/>
        </p:nvSpPr>
        <p:spPr>
          <a:xfrm>
            <a:off x="1234805" y="3886200"/>
            <a:ext cx="6577161"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have </a:t>
            </a:r>
            <a:r>
              <a:rPr lang="en-US" dirty="0" err="1">
                <a:solidFill>
                  <a:srgbClr val="FF0000"/>
                </a:solidFill>
                <a:sym typeface="Wingdings" panose="05000000000000000000" pitchFamily="2" charset="2"/>
              </a:rPr>
              <a:t>Slurm</a:t>
            </a:r>
            <a:r>
              <a:rPr lang="en-US" dirty="0">
                <a:solidFill>
                  <a:srgbClr val="FF0000"/>
                </a:solidFill>
                <a:sym typeface="Wingdings" panose="05000000000000000000" pitchFamily="2" charset="2"/>
              </a:rPr>
              <a:t> email you with updates</a:t>
            </a:r>
          </a:p>
          <a:p>
            <a:endParaRPr lang="en-US" dirty="0">
              <a:solidFill>
                <a:schemeClr val="accent2"/>
              </a:solidFill>
            </a:endParaRPr>
          </a:p>
        </p:txBody>
      </p:sp>
      <p:sp>
        <p:nvSpPr>
          <p:cNvPr id="5" name="TextBox 4">
            <a:extLst>
              <a:ext uri="{FF2B5EF4-FFF2-40B4-BE49-F238E27FC236}">
                <a16:creationId xmlns:a16="http://schemas.microsoft.com/office/drawing/2014/main" id="{D8DD6B35-3528-0E92-4395-6845D8FB459F}"/>
              </a:ext>
            </a:extLst>
          </p:cNvPr>
          <p:cNvSpPr txBox="1"/>
          <p:nvPr/>
        </p:nvSpPr>
        <p:spPr>
          <a:xfrm>
            <a:off x="1438191" y="4626764"/>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Useful to monitor the status of jobs without constantly checking via </a:t>
            </a:r>
            <a:r>
              <a:rPr lang="en-US" dirty="0" err="1">
                <a:solidFill>
                  <a:srgbClr val="FF0000"/>
                </a:solidFill>
                <a:sym typeface="Wingdings" panose="05000000000000000000" pitchFamily="2" charset="2"/>
              </a:rPr>
              <a:t>squeue</a:t>
            </a:r>
            <a:endParaRPr lang="en-US"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569BF13D-4DEE-AA83-FC85-4818E04E3FCB}"/>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352816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1242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133165"/>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accent2"/>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470550022"/>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 uri="{C183D7F6-B498-43B3-948B-1728B52AA6E4}">
                <adec:decorative xmlns:adec="http://schemas.microsoft.com/office/drawing/2017/decorative" val="1"/>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 uri="{C183D7F6-B498-43B3-948B-1728B52AA6E4}">
                <adec:decorative xmlns:adec="http://schemas.microsoft.com/office/drawing/2017/decorative" val="1"/>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 uri="{C183D7F6-B498-43B3-948B-1728B52AA6E4}">
                <adec:decorative xmlns:adec="http://schemas.microsoft.com/office/drawing/2017/decorative" val="1"/>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3" y="3287326"/>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54845" y="3296881"/>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 uri="{C183D7F6-B498-43B3-948B-1728B52AA6E4}">
                <adec:decorative xmlns:adec="http://schemas.microsoft.com/office/drawing/2017/decorative" val="1"/>
              </a:ext>
            </a:extLst>
          </p:cNvPr>
          <p:cNvSpPr/>
          <p:nvPr/>
        </p:nvSpPr>
        <p:spPr bwMode="auto">
          <a:xfrm>
            <a:off x="2305786" y="3301013"/>
            <a:ext cx="410906"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 uri="{C183D7F6-B498-43B3-948B-1728B52AA6E4}">
                <adec:decorative xmlns:adec="http://schemas.microsoft.com/office/drawing/2017/decorative" val="1"/>
              </a:ext>
            </a:extLst>
          </p:cNvPr>
          <p:cNvSpPr/>
          <p:nvPr/>
        </p:nvSpPr>
        <p:spPr bwMode="auto">
          <a:xfrm>
            <a:off x="6576463" y="3307497"/>
            <a:ext cx="49259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 uri="{C183D7F6-B498-43B3-948B-1728B52AA6E4}">
                <adec:decorative xmlns:adec="http://schemas.microsoft.com/office/drawing/2017/decorative" val="1"/>
              </a:ext>
            </a:extLst>
          </p:cNvPr>
          <p:cNvCxnSpPr/>
          <p:nvPr/>
        </p:nvCxnSpPr>
        <p:spPr bwMode="auto">
          <a:xfrm flipV="1">
            <a:off x="2572486" y="3529613"/>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1594615" y="4069271"/>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 uri="{C183D7F6-B498-43B3-948B-1728B52AA6E4}">
                <adec:decorative xmlns:adec="http://schemas.microsoft.com/office/drawing/2017/decorative" val="1"/>
              </a:ext>
            </a:extLst>
          </p:cNvPr>
          <p:cNvCxnSpPr/>
          <p:nvPr/>
        </p:nvCxnSpPr>
        <p:spPr bwMode="auto">
          <a:xfrm flipV="1">
            <a:off x="6822758" y="35433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5857725" y="4063013"/>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 uri="{C183D7F6-B498-43B3-948B-1728B52AA6E4}">
                <adec:decorative xmlns:adec="http://schemas.microsoft.com/office/drawing/2017/decorative" val="1"/>
              </a:ext>
            </a:extLst>
          </p:cNvPr>
          <p:cNvSpPr/>
          <p:nvPr/>
        </p:nvSpPr>
        <p:spPr bwMode="auto">
          <a:xfrm>
            <a:off x="2763881" y="3307497"/>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 uri="{C183D7F6-B498-43B3-948B-1728B52AA6E4}">
                <adec:decorative xmlns:adec="http://schemas.microsoft.com/office/drawing/2017/decorative" val="1"/>
              </a:ext>
            </a:extLst>
          </p:cNvPr>
          <p:cNvSpPr/>
          <p:nvPr/>
        </p:nvSpPr>
        <p:spPr bwMode="auto">
          <a:xfrm>
            <a:off x="7060939" y="33147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Title 7">
            <a:extLst>
              <a:ext uri="{FF2B5EF4-FFF2-40B4-BE49-F238E27FC236}">
                <a16:creationId xmlns:a16="http://schemas.microsoft.com/office/drawing/2014/main" id="{F11AF1A1-B8DF-D6E4-222F-3740C6D3F0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281082"/>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281082"/>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
        <p:nvSpPr>
          <p:cNvPr id="5" name="Title 4">
            <a:extLst>
              <a:ext uri="{FF2B5EF4-FFF2-40B4-BE49-F238E27FC236}">
                <a16:creationId xmlns:a16="http://schemas.microsoft.com/office/drawing/2014/main" id="{FC801298-35BD-7E46-D72E-49A1E3D72C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44444E-6 L -3.33333E-6 0.03334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5E-6 -4.44444E-6 L -2.5E-6 0.03334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83278" y="3657600"/>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72000" y="3657600"/>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Granite, </a:t>
            </a:r>
            <a:r>
              <a:rPr lang="en-US" sz="1400" dirty="0" err="1"/>
              <a:t>Notchpeak</a:t>
            </a:r>
            <a:r>
              <a:rPr lang="en-US" sz="1400" dirty="0"/>
              <a:t>, </a:t>
            </a:r>
            <a:r>
              <a:rPr lang="en-US" sz="1400" dirty="0" err="1"/>
              <a:t>Kingspeak</a:t>
            </a:r>
            <a:r>
              <a:rPr lang="en-US" sz="1400" dirty="0"/>
              <a:t>, </a:t>
            </a:r>
            <a:r>
              <a:rPr lang="en-US" sz="1400" dirty="0" err="1"/>
              <a:t>Lonepeak</a:t>
            </a:r>
            <a:endParaRPr lang="en-US" sz="1400" dirty="0"/>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Other 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 uri="{C183D7F6-B498-43B3-948B-1728B52AA6E4}">
                <adec:decorative xmlns:adec="http://schemas.microsoft.com/office/drawing/2017/decorative" val="1"/>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 uri="{C183D7F6-B498-43B3-948B-1728B52AA6E4}">
                <adec:decorative xmlns:adec="http://schemas.microsoft.com/office/drawing/2017/decorative" val="1"/>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
        <p:nvSpPr>
          <p:cNvPr id="2" name="Title 1">
            <a:extLst>
              <a:ext uri="{FF2B5EF4-FFF2-40B4-BE49-F238E27FC236}">
                <a16:creationId xmlns:a16="http://schemas.microsoft.com/office/drawing/2014/main" id="{9C361FD4-4F71-8BCE-C4FB-7598E74C817C}"/>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endParaRPr lang="en-US" sz="1100" dirty="0">
              <a:solidFill>
                <a:srgbClr val="00B050"/>
              </a:solidFill>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 uri="{C183D7F6-B498-43B3-948B-1728B52AA6E4}">
                <adec:decorative xmlns:adec="http://schemas.microsoft.com/office/drawing/2017/decorative" val="1"/>
              </a:ext>
            </a:extLst>
          </p:cNvPr>
          <p:cNvSpPr/>
          <p:nvPr/>
        </p:nvSpPr>
        <p:spPr bwMode="auto">
          <a:xfrm>
            <a:off x="75433" y="5195049"/>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 uri="{C183D7F6-B498-43B3-948B-1728B52AA6E4}">
                <adec:decorative xmlns:adec="http://schemas.microsoft.com/office/drawing/2017/decorative" val="1"/>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 uri="{C183D7F6-B498-43B3-948B-1728B52AA6E4}">
                <adec:decorative xmlns:adec="http://schemas.microsoft.com/office/drawing/2017/decorative" val="1"/>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 uri="{C183D7F6-B498-43B3-948B-1728B52AA6E4}">
                <adec:decorative xmlns:adec="http://schemas.microsoft.com/office/drawing/2017/decorative" val="1"/>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 uri="{C183D7F6-B498-43B3-948B-1728B52AA6E4}">
                <adec:decorative xmlns:adec="http://schemas.microsoft.com/office/drawing/2017/decorative" val="1"/>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 uri="{C183D7F6-B498-43B3-948B-1728B52AA6E4}">
                <adec:decorative xmlns:adec="http://schemas.microsoft.com/office/drawing/2017/decorative" val="1"/>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 uri="{C183D7F6-B498-43B3-948B-1728B52AA6E4}">
                <adec:decorative xmlns:adec="http://schemas.microsoft.com/office/drawing/2017/decorative" val="1"/>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 uri="{C183D7F6-B498-43B3-948B-1728B52AA6E4}">
                <adec:decorative xmlns:adec="http://schemas.microsoft.com/office/drawing/2017/decorative" val="1"/>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 uri="{C183D7F6-B498-43B3-948B-1728B52AA6E4}">
                <adec:decorative xmlns:adec="http://schemas.microsoft.com/office/drawing/2017/decorative" val="1"/>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 uri="{C183D7F6-B498-43B3-948B-1728B52AA6E4}">
                <adec:decorative xmlns:adec="http://schemas.microsoft.com/office/drawing/2017/decorative" val="1"/>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 uri="{C183D7F6-B498-43B3-948B-1728B52AA6E4}">
                <adec:decorative xmlns:adec="http://schemas.microsoft.com/office/drawing/2017/decorative" val="1"/>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 uri="{C183D7F6-B498-43B3-948B-1728B52AA6E4}">
                <adec:decorative xmlns:adec="http://schemas.microsoft.com/office/drawing/2017/decorative" val="1"/>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itle 3">
            <a:extLst>
              <a:ext uri="{FF2B5EF4-FFF2-40B4-BE49-F238E27FC236}">
                <a16:creationId xmlns:a16="http://schemas.microsoft.com/office/drawing/2014/main" id="{2CBA8B89-208C-3E90-8B46-3BE30EE3A2E1}"/>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err="1"/>
              <a:t>Slurm</a:t>
            </a:r>
            <a:r>
              <a:rPr lang="en-US" dirty="0"/>
              <a:t> File Structure (in </a:t>
            </a:r>
            <a:r>
              <a:rPr lang="en-US" dirty="0" err="1"/>
              <a:t>sh</a:t>
            </a:r>
            <a:r>
              <a:rPr lang="en-US" dirty="0"/>
              <a:t> and </a:t>
            </a:r>
            <a:r>
              <a:rPr lang="en-US" dirty="0" err="1"/>
              <a:t>tcsh</a:t>
            </a:r>
            <a:r>
              <a:rPr lang="en-US" dirty="0"/>
              <a:t>)</a:t>
            </a: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
        <p:nvSpPr>
          <p:cNvPr id="3" name="Title 2">
            <a:extLst>
              <a:ext uri="{FF2B5EF4-FFF2-40B4-BE49-F238E27FC236}">
                <a16:creationId xmlns:a16="http://schemas.microsoft.com/office/drawing/2014/main" id="{6C31771A-374D-C77E-14B7-866A58CD5C7F}"/>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6377078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accent2"/>
                </a:solidFill>
                <a:latin typeface="Arial"/>
                <a:ea typeface="Arial"/>
                <a:cs typeface="Arial"/>
                <a:sym typeface="Arial"/>
                <a:rtl val="0"/>
              </a:rPr>
              <a:t>Basic </a:t>
            </a:r>
            <a:r>
              <a:rPr lang="en-US" sz="2400" dirty="0" err="1">
                <a:solidFill>
                  <a:schemeClr val="accent2"/>
                </a:solidFill>
                <a:latin typeface="Arial"/>
                <a:ea typeface="Arial"/>
                <a:cs typeface="Arial"/>
                <a:sym typeface="Arial"/>
                <a:rtl val="0"/>
              </a:rPr>
              <a:t>Slurm</a:t>
            </a:r>
            <a:r>
              <a:rPr lang="en-US" sz="2400" dirty="0">
                <a:solidFill>
                  <a:schemeClr val="accent2"/>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14944893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descr="A screenshot showing the output in an ssh terminal session when you submit your batch script. The output from the sbatch command is:&#10;‘Submitted batch job’ followed by a numerical job ID.">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 uri="{C183D7F6-B498-43B3-948B-1728B52AA6E4}">
                <adec:decorative xmlns:adec="http://schemas.microsoft.com/office/drawing/2017/decorative" val="1"/>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BD1AD174-DECB-66E9-09F5-D158B17B4264}"/>
              </a:ext>
            </a:extLst>
          </p:cNvPr>
          <p:cNvSpPr/>
          <p:nvPr/>
        </p:nvSpPr>
        <p:spPr bwMode="auto">
          <a:xfrm>
            <a:off x="2819400" y="1861256"/>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733858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a:extLst>
              <a:ext uri="{FF2B5EF4-FFF2-40B4-BE49-F238E27FC236}">
                <a16:creationId xmlns:a16="http://schemas.microsoft.com/office/drawing/2014/main" id="{8DA325BB-C238-BA4B-4071-522019FFF2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762000"/>
          </a:xfrm>
        </p:spPr>
        <p:txBody>
          <a:bodyPr/>
          <a:lstStyle/>
          <a:p>
            <a:pPr algn="ctr" eaLnBrk="1" hangingPunct="1"/>
            <a:r>
              <a:rPr lang="en-US" sz="3800" b="1" dirty="0">
                <a:solidFill>
                  <a:srgbClr val="990000"/>
                </a:solidFill>
                <a:latin typeface="Arial (Body)"/>
              </a:rPr>
              <a:t>Useful Aliases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00600"/>
          </a:xfrm>
        </p:spPr>
        <p:txBody>
          <a:bodyPr/>
          <a:lstStyle/>
          <a:p>
            <a:r>
              <a:rPr lang="en-US" sz="2000" dirty="0" err="1">
                <a:solidFill>
                  <a:schemeClr val="tx1"/>
                </a:solidFill>
              </a:rPr>
              <a:t>si</a:t>
            </a:r>
            <a:r>
              <a:rPr lang="en-US" sz="2000" dirty="0">
                <a:solidFill>
                  <a:schemeClr val="tx1"/>
                </a:solidFill>
              </a:rPr>
              <a:t>/si2 – check node specifications (CPU, Memory, GPU, PI)</a:t>
            </a:r>
          </a:p>
          <a:p>
            <a:r>
              <a:rPr lang="en-US" sz="2000" dirty="0">
                <a:solidFill>
                  <a:schemeClr val="tx1"/>
                </a:solidFill>
              </a:rPr>
              <a:t>sq – check job priority, assigned nodes, reason/error…</a:t>
            </a:r>
            <a:endParaRPr lang="en-US" sz="2000" b="1" dirty="0">
              <a:solidFill>
                <a:schemeClr val="tx1"/>
              </a:solidFill>
            </a:endParaRPr>
          </a:p>
          <a:p>
            <a:r>
              <a:rPr lang="en-US" sz="2000" b="1" dirty="0">
                <a:solidFill>
                  <a:schemeClr val="tx1"/>
                </a:solidFill>
              </a:rPr>
              <a:t>Bash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a:t>
            </a:r>
            <a:r>
              <a:rPr lang="en-US" sz="1800" dirty="0" err="1">
                <a:solidFill>
                  <a:schemeClr val="tx1"/>
                </a:solidFill>
              </a:rPr>
              <a:t>sinfo</a:t>
            </a:r>
            <a:r>
              <a:rPr lang="en-US" sz="1800" dirty="0">
                <a:solidFill>
                  <a:schemeClr val="tx1"/>
                </a:solidFill>
              </a:rPr>
              <a:t> -o \"%20P %5D %14F %8z %10m %10d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a:t>
            </a:r>
            <a:r>
              <a:rPr lang="en-US" sz="1800" dirty="0" err="1">
                <a:solidFill>
                  <a:schemeClr val="tx1"/>
                </a:solidFill>
              </a:rPr>
              <a:t>sinfo</a:t>
            </a:r>
            <a:r>
              <a:rPr lang="en-US" sz="1800" dirty="0">
                <a:solidFill>
                  <a:schemeClr val="tx1"/>
                </a:solidFill>
              </a:rPr>
              <a:t> -o \"%20P %5D %6t %8z %10m %10d %11l %16f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a:t>
            </a:r>
            <a:r>
              <a:rPr lang="en-US" sz="1800" dirty="0" err="1">
                <a:solidFill>
                  <a:schemeClr val="tx1"/>
                </a:solidFill>
              </a:rPr>
              <a:t>squeue</a:t>
            </a:r>
            <a:r>
              <a:rPr lang="en-US" sz="1800" dirty="0">
                <a:solidFill>
                  <a:schemeClr val="tx1"/>
                </a:solidFill>
              </a:rPr>
              <a:t> -o \"%8i %12j %4t %10u %20q %20a %10g %20P %10Q %5D %11l %11L %R\""</a:t>
            </a:r>
          </a:p>
          <a:p>
            <a:endParaRPr lang="en-US" sz="200" dirty="0">
              <a:solidFill>
                <a:schemeClr val="tx1"/>
              </a:solidFill>
            </a:endParaRPr>
          </a:p>
          <a:p>
            <a:r>
              <a:rPr lang="en-US" sz="2000" b="1" dirty="0" err="1">
                <a:solidFill>
                  <a:schemeClr val="tx1"/>
                </a:solidFill>
              </a:rPr>
              <a:t>Csh</a:t>
            </a:r>
            <a:r>
              <a:rPr lang="en-US" sz="2000" b="1" dirty="0">
                <a:solidFill>
                  <a:schemeClr val="tx1"/>
                </a:solidFill>
              </a:rPr>
              <a:t>/</a:t>
            </a:r>
            <a:r>
              <a:rPr lang="en-US" sz="2000" b="1" dirty="0" err="1">
                <a:solidFill>
                  <a:schemeClr val="tx1"/>
                </a:solidFill>
              </a:rPr>
              <a:t>Tcsh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 '</a:t>
            </a:r>
            <a:r>
              <a:rPr lang="en-US" sz="1800" dirty="0" err="1">
                <a:solidFill>
                  <a:schemeClr val="tx1"/>
                </a:solidFill>
              </a:rPr>
              <a:t>sinfo</a:t>
            </a:r>
            <a:r>
              <a:rPr lang="en-US" sz="1800" dirty="0">
                <a:solidFill>
                  <a:schemeClr val="tx1"/>
                </a:solidFill>
              </a:rPr>
              <a:t> -o "%20P %5D %14F %8z %10m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 '</a:t>
            </a:r>
            <a:r>
              <a:rPr lang="en-US" sz="1800" dirty="0" err="1">
                <a:solidFill>
                  <a:schemeClr val="tx1"/>
                </a:solidFill>
              </a:rPr>
              <a:t>sinfo</a:t>
            </a:r>
            <a:r>
              <a:rPr lang="en-US" sz="1800" dirty="0">
                <a:solidFill>
                  <a:schemeClr val="tx1"/>
                </a:solidFill>
              </a:rPr>
              <a:t> -o "%20P %5D %6t %8z %10m %10d %11l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 '</a:t>
            </a:r>
            <a:r>
              <a:rPr lang="en-US" sz="1800" dirty="0" err="1">
                <a:solidFill>
                  <a:schemeClr val="tx1"/>
                </a:solidFill>
              </a:rPr>
              <a:t>squeue</a:t>
            </a:r>
            <a:r>
              <a:rPr lang="en-US" sz="1800" dirty="0">
                <a:solidFill>
                  <a:schemeClr val="tx1"/>
                </a:solidFill>
              </a:rPr>
              <a:t> -o "%8i %12j %4t %10u %20q %20a %10g %20P %10Q %5D %11l %11L %R"‘</a:t>
            </a:r>
          </a:p>
          <a:p>
            <a:pPr marL="0" indent="0">
              <a:buNone/>
            </a:pPr>
            <a:r>
              <a:rPr lang="en-US" sz="1800" dirty="0"/>
              <a:t>See: </a:t>
            </a:r>
            <a:r>
              <a:rPr lang="en-US" sz="2000" dirty="0">
                <a:hlinkClick r:id="rId3"/>
              </a:rPr>
              <a:t>https://www.chpc.utah.edu/documentation/software/slurm.php#aliases</a:t>
            </a:r>
            <a:r>
              <a:rPr lang="en-US" sz="2000" dirty="0"/>
              <a:t> </a:t>
            </a:r>
          </a:p>
          <a:p>
            <a:pPr eaLnBrk="1" hangingPunct="1">
              <a:buFontTx/>
              <a:buNone/>
            </a:pPr>
            <a:endParaRPr lang="en-US" dirty="0"/>
          </a:p>
          <a:p>
            <a:pPr eaLnBrk="1" hangingPunct="1">
              <a:buFontTx/>
              <a:buNone/>
            </a:pPr>
            <a:endParaRPr lang="en-US" sz="2400" dirty="0"/>
          </a:p>
        </p:txBody>
      </p:sp>
    </p:spTree>
    <p:extLst>
      <p:ext uri="{BB962C8B-B14F-4D97-AF65-F5344CB8AC3E}">
        <p14:creationId xmlns:p14="http://schemas.microsoft.com/office/powerpoint/2010/main" val="558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22357412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endParaRPr lang="en-US" sz="2000" dirty="0">
              <a:latin typeface="Courier" pitchFamily="49" charset="0"/>
            </a:endParaRPr>
          </a:p>
        </p:txBody>
      </p:sp>
    </p:spTree>
    <p:extLst>
      <p:ext uri="{BB962C8B-B14F-4D97-AF65-F5344CB8AC3E}">
        <p14:creationId xmlns:p14="http://schemas.microsoft.com/office/powerpoint/2010/main" val="19009661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p:txBody>
      </p:sp>
    </p:spTree>
    <p:extLst>
      <p:ext uri="{BB962C8B-B14F-4D97-AF65-F5344CB8AC3E}">
        <p14:creationId xmlns:p14="http://schemas.microsoft.com/office/powerpoint/2010/main" val="5280191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a:p>
            <a:pPr marL="0" indent="0">
              <a:buNone/>
            </a:pPr>
            <a:endParaRPr lang="en-US" sz="900" b="1" i="1" dirty="0"/>
          </a:p>
          <a:p>
            <a:pPr marL="0" indent="0">
              <a:buNone/>
            </a:pPr>
            <a:r>
              <a:rPr lang="en-US" sz="2400" b="1" i="1" dirty="0"/>
              <a:t>Open OnDemand is another option to start interactive sessions</a:t>
            </a:r>
            <a:endParaRPr lang="en-US" sz="2700" b="1" i="1" dirty="0"/>
          </a:p>
        </p:txBody>
      </p:sp>
    </p:spTree>
    <p:extLst>
      <p:ext uri="{BB962C8B-B14F-4D97-AF65-F5344CB8AC3E}">
        <p14:creationId xmlns:p14="http://schemas.microsoft.com/office/powerpoint/2010/main" val="64197691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accent2"/>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2090223065"/>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800"/>
            <a:ext cx="8153400" cy="8382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for use of GPU Nodes</a:t>
            </a:r>
          </a:p>
        </p:txBody>
      </p:sp>
      <p:sp>
        <p:nvSpPr>
          <p:cNvPr id="18435" name="Rectangle 3"/>
          <p:cNvSpPr>
            <a:spLocks noGrp="1" noChangeArrowheads="1"/>
          </p:cNvSpPr>
          <p:nvPr>
            <p:ph idx="1"/>
          </p:nvPr>
        </p:nvSpPr>
        <p:spPr>
          <a:xfrm>
            <a:off x="19291" y="1752601"/>
            <a:ext cx="9144000" cy="381000"/>
          </a:xfrm>
        </p:spPr>
        <p:txBody>
          <a:bodyPr/>
          <a:lstStyle/>
          <a:p>
            <a:r>
              <a:rPr lang="en-US" sz="1800" dirty="0"/>
              <a:t>GPU nodes are on all clusters</a:t>
            </a:r>
          </a:p>
        </p:txBody>
      </p:sp>
      <p:sp>
        <p:nvSpPr>
          <p:cNvPr id="2" name="TextBox 1">
            <a:extLst>
              <a:ext uri="{FF2B5EF4-FFF2-40B4-BE49-F238E27FC236}">
                <a16:creationId xmlns:a16="http://schemas.microsoft.com/office/drawing/2014/main" id="{1001427C-6440-7179-F9DE-AE614954063A}"/>
              </a:ext>
            </a:extLst>
          </p:cNvPr>
          <p:cNvSpPr txBox="1"/>
          <p:nvPr/>
        </p:nvSpPr>
        <p:spPr>
          <a:xfrm>
            <a:off x="19291" y="2057400"/>
            <a:ext cx="9032821"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Info on GPU nodes found at </a:t>
            </a:r>
            <a:r>
              <a:rPr lang="en-US" sz="1800" dirty="0">
                <a:hlinkClick r:id="rId3"/>
              </a:rPr>
              <a:t>https://chpc.utah.edu/documentation/guides/gpus-accelerators.php</a:t>
            </a:r>
            <a:r>
              <a:rPr lang="en-US" sz="1800" dirty="0"/>
              <a:t> </a:t>
            </a:r>
          </a:p>
          <a:p>
            <a:pPr marL="342900" indent="-342900">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1EBFCED0-B506-ADF0-4511-F63FEA45078D}"/>
              </a:ext>
            </a:extLst>
          </p:cNvPr>
          <p:cNvSpPr txBox="1"/>
          <p:nvPr/>
        </p:nvSpPr>
        <p:spPr>
          <a:xfrm>
            <a:off x="19291" y="2671465"/>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are both general (open to all users) and owner GPU nodes (available via owner-</a:t>
            </a:r>
            <a:r>
              <a:rPr lang="en-US" sz="1800" dirty="0" err="1"/>
              <a:t>gpu</a:t>
            </a:r>
            <a:r>
              <a:rPr lang="en-US" sz="1800" dirty="0"/>
              <a:t>-guest, with preemption, to all uses)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42845476-028D-4827-00D0-AAE2D2D36C35}"/>
              </a:ext>
            </a:extLst>
          </p:cNvPr>
          <p:cNvSpPr txBox="1"/>
          <p:nvPr/>
        </p:nvSpPr>
        <p:spPr>
          <a:xfrm>
            <a:off x="28256" y="3266403"/>
            <a:ext cx="8458200" cy="1138773"/>
          </a:xfrm>
          <a:prstGeom prst="rect">
            <a:avLst/>
          </a:prstGeom>
          <a:noFill/>
        </p:spPr>
        <p:txBody>
          <a:bodyPr wrap="square" rtlCol="0">
            <a:spAutoFit/>
          </a:bodyPr>
          <a:lstStyle/>
          <a:p>
            <a:pPr marL="285750" indent="-285750">
              <a:buFont typeface="Arial" panose="020B0604020202020204" pitchFamily="34" charset="0"/>
              <a:buChar char="•"/>
            </a:pPr>
            <a:r>
              <a:rPr lang="en-US" sz="1800" dirty="0"/>
              <a:t>At this time, </a:t>
            </a:r>
            <a:r>
              <a:rPr lang="en-US" sz="1800" i="1" dirty="0"/>
              <a:t>most</a:t>
            </a:r>
            <a:r>
              <a:rPr lang="en-US" sz="1800" dirty="0"/>
              <a:t> general GPU nodes are run without allocation (no charge)</a:t>
            </a:r>
          </a:p>
          <a:p>
            <a:pPr marL="742950" lvl="1" indent="-285750">
              <a:buFont typeface="Arial" panose="020B0604020202020204" pitchFamily="34" charset="0"/>
              <a:buChar char="•"/>
            </a:pPr>
            <a:r>
              <a:rPr lang="en-US" sz="1800" i="1" dirty="0"/>
              <a:t>Granite GPUs run with allocation</a:t>
            </a:r>
          </a:p>
          <a:p>
            <a:pPr lvl="1"/>
            <a:r>
              <a:rPr lang="en-US" sz="1400" dirty="0"/>
              <a:t>Must get added to the </a:t>
            </a:r>
            <a:r>
              <a:rPr lang="en-US" sz="1400" dirty="0" err="1"/>
              <a:t>gpu</a:t>
            </a:r>
            <a:r>
              <a:rPr lang="en-US" sz="1400" dirty="0"/>
              <a:t> accounts – Request via </a:t>
            </a:r>
            <a:r>
              <a:rPr lang="en-US" sz="1400" dirty="0">
                <a:hlinkClick r:id="rId4"/>
              </a:rPr>
              <a:t>helpdesk@chpc.utah.edu</a:t>
            </a:r>
            <a:endParaRPr lang="en-US" sz="1400" dirty="0"/>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58925752-1D90-DE69-7D9F-1CBE93F50DD5}"/>
              </a:ext>
            </a:extLst>
          </p:cNvPr>
          <p:cNvSpPr txBox="1"/>
          <p:nvPr/>
        </p:nvSpPr>
        <p:spPr>
          <a:xfrm>
            <a:off x="19291" y="4115878"/>
            <a:ext cx="85868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GPU partitions set up in a shared mode only as most codes do not yet make efficient use of multiple GPUs so we have enabled node sharing</a:t>
            </a:r>
            <a:endParaRPr lang="en-US" sz="1400" dirty="0"/>
          </a:p>
          <a:p>
            <a:pPr marL="285750" indent="-28575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10C444DE-2BD3-B1FE-79CB-A56A8D0A27E7}"/>
              </a:ext>
            </a:extLst>
          </p:cNvPr>
          <p:cNvSpPr txBox="1"/>
          <p:nvPr/>
        </p:nvSpPr>
        <p:spPr>
          <a:xfrm>
            <a:off x="28256" y="4749909"/>
            <a:ext cx="7167347" cy="369332"/>
          </a:xfrm>
          <a:prstGeom prst="rect">
            <a:avLst/>
          </a:prstGeom>
          <a:noFill/>
        </p:spPr>
        <p:txBody>
          <a:bodyPr wrap="none" rtlCol="0">
            <a:spAutoFit/>
          </a:bodyPr>
          <a:lstStyle/>
          <a:p>
            <a:pPr marL="285750" indent="-285750">
              <a:buFont typeface="Arial" panose="020B0604020202020204" pitchFamily="34" charset="0"/>
              <a:buChar char="•"/>
            </a:pPr>
            <a:r>
              <a:rPr lang="en-US" sz="1800" b="1" dirty="0">
                <a:solidFill>
                  <a:srgbClr val="FF0000"/>
                </a:solidFill>
              </a:rPr>
              <a:t>Use only if you are making use of the GPU for the calculation</a:t>
            </a:r>
          </a:p>
        </p:txBody>
      </p:sp>
    </p:spTree>
    <p:extLst>
      <p:ext uri="{BB962C8B-B14F-4D97-AF65-F5344CB8AC3E}">
        <p14:creationId xmlns:p14="http://schemas.microsoft.com/office/powerpoint/2010/main" val="2116682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Node Sharing on GPU nodes</a:t>
            </a:r>
            <a:endParaRPr lang="en-US" sz="2800" b="1" dirty="0">
              <a:solidFill>
                <a:srgbClr val="990000"/>
              </a:solidFill>
              <a:latin typeface="+mn-lt"/>
            </a:endParaRPr>
          </a:p>
        </p:txBody>
      </p:sp>
      <p:sp>
        <p:nvSpPr>
          <p:cNvPr id="18435" name="Rectangle 3"/>
          <p:cNvSpPr>
            <a:spLocks noGrp="1" noChangeArrowheads="1"/>
          </p:cNvSpPr>
          <p:nvPr>
            <p:ph idx="1"/>
          </p:nvPr>
        </p:nvSpPr>
        <p:spPr>
          <a:xfrm>
            <a:off x="95692" y="1828800"/>
            <a:ext cx="9048308" cy="1408831"/>
          </a:xfrm>
        </p:spPr>
        <p:txBody>
          <a:bodyPr/>
          <a:lstStyle/>
          <a:p>
            <a:r>
              <a:rPr lang="en-US" sz="2400" dirty="0"/>
              <a:t>In addition to selecting a GPU partition, you should:</a:t>
            </a:r>
          </a:p>
          <a:p>
            <a:r>
              <a:rPr lang="en-US" sz="2400" dirty="0"/>
              <a:t>#SBATCH --</a:t>
            </a:r>
            <a:r>
              <a:rPr lang="en-US" sz="2400" dirty="0" err="1"/>
              <a:t>gres</a:t>
            </a:r>
            <a:r>
              <a:rPr lang="en-US" sz="2400" dirty="0"/>
              <a:t>=</a:t>
            </a:r>
            <a:r>
              <a:rPr lang="en-US" sz="2400" dirty="0" err="1"/>
              <a:t>gpu</a:t>
            </a:r>
            <a:r>
              <a:rPr lang="en-US" sz="2400" dirty="0"/>
              <a:t> #at a minimum</a:t>
            </a:r>
          </a:p>
          <a:p>
            <a:r>
              <a:rPr lang="en-US" sz="2400" dirty="0"/>
              <a:t>#SBATCH –</a:t>
            </a:r>
            <a:r>
              <a:rPr lang="en-US" sz="2400" dirty="0" err="1"/>
              <a:t>gres</a:t>
            </a:r>
            <a:r>
              <a:rPr lang="en-US" sz="2400" dirty="0"/>
              <a:t>=</a:t>
            </a:r>
            <a:r>
              <a:rPr lang="en-US" sz="2400" dirty="0" err="1"/>
              <a:t>gpu</a:t>
            </a:r>
            <a:r>
              <a:rPr lang="en-US" sz="2400" dirty="0"/>
              <a:t>:&lt;</a:t>
            </a:r>
            <a:r>
              <a:rPr lang="en-US" sz="2400" dirty="0" err="1"/>
              <a:t>gpu</a:t>
            </a:r>
            <a:r>
              <a:rPr lang="en-US" sz="2400" dirty="0"/>
              <a:t>-type&gt;:&lt;</a:t>
            </a:r>
            <a:r>
              <a:rPr lang="en-US" sz="2400" dirty="0" err="1"/>
              <a:t>gpu</a:t>
            </a:r>
            <a:r>
              <a:rPr lang="en-US" sz="2400" dirty="0"/>
              <a:t>-count&gt;</a:t>
            </a:r>
          </a:p>
        </p:txBody>
      </p:sp>
      <p:graphicFrame>
        <p:nvGraphicFramePr>
          <p:cNvPr id="2" name="Table 1"/>
          <p:cNvGraphicFramePr>
            <a:graphicFrameLocks noGrp="1"/>
          </p:cNvGraphicFramePr>
          <p:nvPr>
            <p:extLst>
              <p:ext uri="{D42A27DB-BD31-4B8C-83A1-F6EECF244321}">
                <p14:modId xmlns:p14="http://schemas.microsoft.com/office/powerpoint/2010/main" val="1590939885"/>
              </p:ext>
            </p:extLst>
          </p:nvPr>
        </p:nvGraphicFramePr>
        <p:xfrm>
          <a:off x="0" y="3237631"/>
          <a:ext cx="9144000" cy="3201324"/>
        </p:xfrm>
        <a:graphic>
          <a:graphicData uri="http://schemas.openxmlformats.org/drawingml/2006/table">
            <a:tbl>
              <a:tblPr firstRow="1"/>
              <a:tblGrid>
                <a:gridCol w="3304954">
                  <a:extLst>
                    <a:ext uri="{9D8B030D-6E8A-4147-A177-3AD203B41FA5}">
                      <a16:colId xmlns:a16="http://schemas.microsoft.com/office/drawing/2014/main" val="2541775358"/>
                    </a:ext>
                  </a:extLst>
                </a:gridCol>
                <a:gridCol w="5839046">
                  <a:extLst>
                    <a:ext uri="{9D8B030D-6E8A-4147-A177-3AD203B41FA5}">
                      <a16:colId xmlns:a16="http://schemas.microsoft.com/office/drawing/2014/main" val="1650984156"/>
                    </a:ext>
                  </a:extLst>
                </a:gridCol>
              </a:tblGrid>
              <a:tr h="314036">
                <a:tc>
                  <a:txBody>
                    <a:bodyPr/>
                    <a:lstStyle/>
                    <a:p>
                      <a:r>
                        <a:rPr lang="en-US" b="1" dirty="0">
                          <a:effectLst/>
                        </a:rPr>
                        <a:t>Option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b="1" dirty="0">
                          <a:effectLst/>
                        </a:rPr>
                        <a:t>Explanation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467931"/>
                  </a:ext>
                </a:extLst>
              </a:tr>
              <a:tr h="549564">
                <a:tc>
                  <a:txBody>
                    <a:bodyPr/>
                    <a:lstStyle/>
                    <a:p>
                      <a:r>
                        <a:rPr lang="en-US" dirty="0">
                          <a:effectLst/>
                        </a:rPr>
                        <a:t>#SBATCH --</a:t>
                      </a:r>
                      <a:r>
                        <a:rPr lang="en-US" dirty="0" err="1">
                          <a:effectLst/>
                        </a:rPr>
                        <a:t>gres</a:t>
                      </a:r>
                      <a:r>
                        <a:rPr lang="en-US" dirty="0">
                          <a:effectLst/>
                        </a:rPr>
                        <a:t>=gpu:p100:1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one p100 GPU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9792008"/>
                  </a:ext>
                </a:extLst>
              </a:tr>
              <a:tr h="314036">
                <a:tc>
                  <a:txBody>
                    <a:bodyPr/>
                    <a:lstStyle/>
                    <a:p>
                      <a:r>
                        <a:rPr lang="en-US" dirty="0">
                          <a:effectLst/>
                        </a:rPr>
                        <a:t> #SBATCH --mem=4G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4 GB of RAM (default is 2GB/core</a:t>
                      </a:r>
                      <a:r>
                        <a:rPr lang="en-US" baseline="0" dirty="0">
                          <a:effectLst/>
                        </a:rPr>
                        <a:t> if not specified)</a:t>
                      </a:r>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6983967"/>
                  </a:ext>
                </a:extLst>
              </a:tr>
              <a:tr h="785091">
                <a:tc>
                  <a:txBody>
                    <a:bodyPr/>
                    <a:lstStyle/>
                    <a:p>
                      <a:r>
                        <a:rPr lang="en-US" dirty="0">
                          <a:effectLst/>
                        </a:rPr>
                        <a:t>#SBATCH --mem=0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request all memory of the node;</a:t>
                      </a:r>
                      <a:r>
                        <a:rPr lang="en-US" baseline="0" dirty="0">
                          <a:effectLst/>
                        </a:rPr>
                        <a:t> </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use this if you do not want to share the node as this will give you all</a:t>
                      </a:r>
                      <a:r>
                        <a:rPr lang="en-US" baseline="0" dirty="0">
                          <a:effectLst/>
                        </a:rPr>
                        <a:t> the memory</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07252"/>
                  </a:ext>
                </a:extLst>
              </a:tr>
              <a:tr h="314036">
                <a:tc>
                  <a:txBody>
                    <a:bodyPr/>
                    <a:lstStyle/>
                    <a:p>
                      <a:r>
                        <a:rPr lang="en-US" dirty="0">
                          <a:effectLst/>
                        </a:rPr>
                        <a:t>#SBATCH --</a:t>
                      </a:r>
                      <a:r>
                        <a:rPr lang="en-US" dirty="0" err="1">
                          <a:effectLst/>
                        </a:rPr>
                        <a:t>ntasks</a:t>
                      </a:r>
                      <a:r>
                        <a:rPr lang="en-US" dirty="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1 </a:t>
                      </a:r>
                      <a:r>
                        <a:rPr lang="en-US" dirty="0" err="1">
                          <a:effectLst/>
                        </a:rPr>
                        <a:t>cpu</a:t>
                      </a:r>
                      <a:r>
                        <a:rPr lang="en-US" dirty="0">
                          <a:effectLst/>
                        </a:rPr>
                        <a:t>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4527125"/>
                  </a:ext>
                </a:extLst>
              </a:tr>
              <a:tr h="314036">
                <a:tc>
                  <a:txBody>
                    <a:bodyPr/>
                    <a:lstStyle/>
                    <a:p>
                      <a:endParaRPr lang="en-US"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endParaRPr lang="en-US" sz="200"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7704024"/>
                  </a:ext>
                </a:extLst>
              </a:tr>
            </a:tbl>
          </a:graphicData>
        </a:graphic>
      </p:graphicFrame>
    </p:spTree>
    <p:extLst>
      <p:ext uri="{BB962C8B-B14F-4D97-AF65-F5344CB8AC3E}">
        <p14:creationId xmlns:p14="http://schemas.microsoft.com/office/powerpoint/2010/main" val="75539686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30ED-FC32-B73A-7B18-7F962B426E1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843EF74-C603-0840-768B-B3ABDC26C137}"/>
              </a:ext>
            </a:extLst>
          </p:cNvPr>
          <p:cNvSpPr>
            <a:spLocks noGrp="1" noChangeArrowheads="1"/>
          </p:cNvSpPr>
          <p:nvPr>
            <p:ph type="title"/>
          </p:nvPr>
        </p:nvSpPr>
        <p:spPr>
          <a:xfrm>
            <a:off x="76200" y="1143000"/>
            <a:ext cx="9067800" cy="762000"/>
          </a:xfrm>
        </p:spPr>
        <p:txBody>
          <a:bodyPr/>
          <a:lstStyle/>
          <a:p>
            <a:pPr algn="ctr" eaLnBrk="1" hangingPunct="1"/>
            <a:r>
              <a:rPr lang="en-US" sz="4000" b="1" dirty="0">
                <a:solidFill>
                  <a:srgbClr val="990000"/>
                </a:solidFill>
                <a:latin typeface="+mn-lt"/>
              </a:rPr>
              <a:t>GPU Job</a:t>
            </a:r>
          </a:p>
        </p:txBody>
      </p:sp>
      <p:sp>
        <p:nvSpPr>
          <p:cNvPr id="18435" name="Rectangle 3">
            <a:extLst>
              <a:ext uri="{FF2B5EF4-FFF2-40B4-BE49-F238E27FC236}">
                <a16:creationId xmlns:a16="http://schemas.microsoft.com/office/drawing/2014/main" id="{83787FE2-D4A4-9078-F665-2D6237D6300E}"/>
              </a:ext>
            </a:extLst>
          </p:cNvPr>
          <p:cNvSpPr>
            <a:spLocks noGrp="1" noChangeArrowheads="1"/>
          </p:cNvSpPr>
          <p:nvPr>
            <p:ph idx="1"/>
          </p:nvPr>
        </p:nvSpPr>
        <p:spPr>
          <a:xfrm>
            <a:off x="76200" y="1828800"/>
            <a:ext cx="9105900" cy="4495800"/>
          </a:xfrm>
        </p:spPr>
        <p:txBody>
          <a:bodyPr/>
          <a:lstStyle/>
          <a:p>
            <a:pPr marL="0" indent="0">
              <a:buNone/>
            </a:pPr>
            <a:r>
              <a:rPr lang="en-US" sz="2000" dirty="0"/>
              <a:t>#SBATCH --time 10:00:00 </a:t>
            </a:r>
            <a:r>
              <a:rPr lang="en-US" sz="2000" dirty="0">
                <a:solidFill>
                  <a:schemeClr val="accent2">
                    <a:lumMod val="60000"/>
                    <a:lumOff val="40000"/>
                  </a:schemeClr>
                </a:solidFill>
              </a:rPr>
              <a:t>     </a:t>
            </a:r>
          </a:p>
          <a:p>
            <a:pPr marL="0" indent="0">
              <a:buNone/>
            </a:pPr>
            <a:r>
              <a:rPr lang="en-US" sz="2000" dirty="0"/>
              <a:t>#SBATCH --partition=</a:t>
            </a:r>
            <a:r>
              <a:rPr lang="en-US" sz="2000" dirty="0" err="1">
                <a:solidFill>
                  <a:srgbClr val="FF0000"/>
                </a:solidFill>
              </a:rPr>
              <a:t>notchpeak</a:t>
            </a:r>
            <a:r>
              <a:rPr lang="en-US" sz="2000" dirty="0">
                <a:solidFill>
                  <a:srgbClr val="FF0000"/>
                </a:solidFill>
              </a:rPr>
              <a:t>-</a:t>
            </a:r>
            <a:r>
              <a:rPr lang="en-US" sz="2000" dirty="0" err="1">
                <a:solidFill>
                  <a:srgbClr val="FF0000"/>
                </a:solidFill>
              </a:rPr>
              <a:t>gpu</a:t>
            </a:r>
            <a:r>
              <a:rPr lang="en-US" sz="2000" dirty="0">
                <a:solidFill>
                  <a:srgbClr val="FF0000"/>
                </a:solidFill>
              </a:rPr>
              <a:t>-guest</a:t>
            </a:r>
            <a:r>
              <a:rPr lang="en-US" sz="2000" dirty="0"/>
              <a:t>  </a:t>
            </a:r>
          </a:p>
          <a:p>
            <a:pPr marL="0" indent="0">
              <a:buNone/>
            </a:pPr>
            <a:r>
              <a:rPr lang="en-US" sz="2000" dirty="0"/>
              <a:t>#SBATCH --account=</a:t>
            </a:r>
            <a:r>
              <a:rPr lang="en-US" sz="2000" dirty="0">
                <a:solidFill>
                  <a:srgbClr val="FF0000"/>
                </a:solidFill>
              </a:rPr>
              <a:t>owner-</a:t>
            </a:r>
            <a:r>
              <a:rPr lang="en-US" sz="2000" dirty="0" err="1">
                <a:solidFill>
                  <a:srgbClr val="FF0000"/>
                </a:solidFill>
              </a:rPr>
              <a:t>gpu</a:t>
            </a:r>
            <a:r>
              <a:rPr lang="en-US" sz="2000" dirty="0">
                <a:solidFill>
                  <a:srgbClr val="FF0000"/>
                </a:solidFill>
              </a:rPr>
              <a:t>-guest</a:t>
            </a:r>
          </a:p>
          <a:p>
            <a:pPr marL="0" indent="0">
              <a:buNone/>
            </a:pPr>
            <a:r>
              <a:rPr lang="en-US" sz="2000" dirty="0">
                <a:solidFill>
                  <a:schemeClr val="tx2"/>
                </a:solidFill>
              </a:rPr>
              <a:t>#SBATCH --</a:t>
            </a:r>
            <a:r>
              <a:rPr lang="en-US" sz="2000" dirty="0" err="1">
                <a:solidFill>
                  <a:schemeClr val="tx2"/>
                </a:solidFill>
              </a:rPr>
              <a:t>qos</a:t>
            </a:r>
            <a:r>
              <a:rPr lang="en-US" sz="2000" dirty="0">
                <a:solidFill>
                  <a:schemeClr val="tx2"/>
                </a:solidFill>
              </a:rPr>
              <a:t>=</a:t>
            </a:r>
            <a:r>
              <a:rPr lang="en-US" sz="2000" dirty="0" err="1">
                <a:solidFill>
                  <a:srgbClr val="FF0000"/>
                </a:solidFill>
              </a:rPr>
              <a:t>notchpeak</a:t>
            </a:r>
            <a:r>
              <a:rPr lang="en-US" sz="2000" dirty="0">
                <a:solidFill>
                  <a:srgbClr val="FF0000"/>
                </a:solidFill>
              </a:rPr>
              <a:t>-</a:t>
            </a:r>
            <a:r>
              <a:rPr lang="en-US" sz="2000" dirty="0" err="1">
                <a:solidFill>
                  <a:srgbClr val="FF0000"/>
                </a:solidFill>
              </a:rPr>
              <a:t>gpu</a:t>
            </a:r>
            <a:r>
              <a:rPr lang="en-US" sz="2000" dirty="0">
                <a:solidFill>
                  <a:srgbClr val="FF0000"/>
                </a:solidFill>
              </a:rPr>
              <a:t>-guest</a:t>
            </a:r>
          </a:p>
          <a:p>
            <a:pPr marL="0" indent="0">
              <a:buNone/>
            </a:pPr>
            <a:r>
              <a:rPr lang="en-US" sz="2000" dirty="0"/>
              <a:t>#SBATCH --nodes=1</a:t>
            </a:r>
          </a:p>
          <a:p>
            <a:pPr marL="0" indent="0">
              <a:buNone/>
            </a:pPr>
            <a:r>
              <a:rPr lang="en-US" sz="2000" dirty="0"/>
              <a:t>#SBATCH --</a:t>
            </a:r>
            <a:r>
              <a:rPr lang="en-US" sz="2000" dirty="0" err="1"/>
              <a:t>cpus</a:t>
            </a:r>
            <a:r>
              <a:rPr lang="en-US" sz="2000" dirty="0"/>
              <a:t>-per-task=4</a:t>
            </a:r>
          </a:p>
          <a:p>
            <a:pPr marL="0" indent="0">
              <a:buNone/>
            </a:pPr>
            <a:r>
              <a:rPr lang="en-US" sz="2000" dirty="0"/>
              <a:t>#SBATCH --mem=16G</a:t>
            </a:r>
            <a:r>
              <a:rPr lang="en-US" sz="2000" dirty="0">
                <a:solidFill>
                  <a:schemeClr val="accent2">
                    <a:lumMod val="60000"/>
                    <a:lumOff val="40000"/>
                  </a:schemeClr>
                </a:solidFill>
              </a:rPr>
              <a:t> </a:t>
            </a:r>
          </a:p>
          <a:p>
            <a:pPr marL="0" indent="0">
              <a:buNone/>
            </a:pPr>
            <a:r>
              <a:rPr lang="en-US" sz="2000" dirty="0"/>
              <a:t>#SBATCH </a:t>
            </a:r>
            <a:r>
              <a:rPr lang="en-US" sz="2000" dirty="0">
                <a:solidFill>
                  <a:schemeClr val="accent2">
                    <a:lumMod val="60000"/>
                    <a:lumOff val="40000"/>
                  </a:schemeClr>
                </a:solidFill>
              </a:rPr>
              <a:t>--</a:t>
            </a:r>
            <a:r>
              <a:rPr lang="en-US" sz="2000" dirty="0" err="1">
                <a:solidFill>
                  <a:schemeClr val="accent2">
                    <a:lumMod val="60000"/>
                    <a:lumOff val="40000"/>
                  </a:schemeClr>
                </a:solidFill>
              </a:rPr>
              <a:t>gres</a:t>
            </a:r>
            <a:r>
              <a:rPr lang="en-US" sz="2000" dirty="0">
                <a:solidFill>
                  <a:schemeClr val="accent2">
                    <a:lumMod val="60000"/>
                    <a:lumOff val="40000"/>
                  </a:schemeClr>
                </a:solidFill>
              </a:rPr>
              <a:t>=gpu:a100:1</a:t>
            </a:r>
          </a:p>
          <a:p>
            <a:pPr marL="0" indent="0">
              <a:buNone/>
            </a:pPr>
            <a:r>
              <a:rPr lang="en-US" sz="2000" dirty="0"/>
              <a:t>#SBATCH --mail-type=FAIL,BEGIN,END </a:t>
            </a:r>
            <a:r>
              <a:rPr lang="en-US" sz="2000" dirty="0">
                <a:solidFill>
                  <a:schemeClr val="accent2">
                    <a:lumMod val="60000"/>
                    <a:lumOff val="40000"/>
                  </a:schemeClr>
                </a:solidFill>
              </a:rPr>
              <a:t> </a:t>
            </a:r>
          </a:p>
          <a:p>
            <a:pPr marL="0" indent="0">
              <a:buNone/>
            </a:pPr>
            <a:r>
              <a:rPr lang="en-US" sz="2000" dirty="0"/>
              <a:t>#SBATCH --mail-user=</a:t>
            </a:r>
            <a:r>
              <a:rPr lang="en-US" sz="2000" dirty="0" err="1"/>
              <a:t>name@example.com</a:t>
            </a:r>
            <a:r>
              <a:rPr lang="en-US" sz="2000" dirty="0"/>
              <a:t> </a:t>
            </a:r>
            <a:r>
              <a:rPr lang="en-US" sz="2000" dirty="0">
                <a:solidFill>
                  <a:schemeClr val="accent2">
                    <a:lumMod val="60000"/>
                    <a:lumOff val="40000"/>
                  </a:schemeClr>
                </a:solidFill>
              </a:rPr>
              <a:t> </a:t>
            </a:r>
          </a:p>
          <a:p>
            <a:pPr marL="0" indent="0">
              <a:buNone/>
            </a:pPr>
            <a:r>
              <a:rPr lang="en-US" sz="2000" dirty="0"/>
              <a:t>#SBATCH -o </a:t>
            </a:r>
            <a:r>
              <a:rPr lang="en-US" sz="2000" dirty="0" err="1"/>
              <a:t>slurm</a:t>
            </a:r>
            <a:r>
              <a:rPr lang="en-US" sz="2000" dirty="0"/>
              <a:t>-%</a:t>
            </a:r>
            <a:r>
              <a:rPr lang="en-US" sz="2000" dirty="0" err="1"/>
              <a:t>j.out</a:t>
            </a:r>
            <a:r>
              <a:rPr lang="en-US" sz="2000" dirty="0"/>
              <a:t>-%N</a:t>
            </a:r>
          </a:p>
          <a:p>
            <a:pPr marL="0" indent="0">
              <a:buNone/>
            </a:pPr>
            <a:r>
              <a:rPr lang="en-US" sz="2000" dirty="0"/>
              <a:t>#SBATCH -e </a:t>
            </a:r>
            <a:r>
              <a:rPr lang="en-US" sz="2000" dirty="0" err="1"/>
              <a:t>slurm</a:t>
            </a:r>
            <a:r>
              <a:rPr lang="en-US" sz="2000" dirty="0"/>
              <a:t>-%</a:t>
            </a:r>
            <a:r>
              <a:rPr lang="en-US" sz="2000" dirty="0" err="1"/>
              <a:t>j.err</a:t>
            </a:r>
            <a:r>
              <a:rPr lang="en-US" sz="2000" dirty="0"/>
              <a:t>-%N</a:t>
            </a:r>
            <a:endParaRPr lang="en-US" sz="2000" dirty="0">
              <a:solidFill>
                <a:schemeClr val="accent2">
                  <a:lumMod val="60000"/>
                  <a:lumOff val="40000"/>
                </a:schemeClr>
              </a:solidFill>
              <a:sym typeface="Wingdings" panose="05000000000000000000" pitchFamily="2" charset="2"/>
            </a:endParaRPr>
          </a:p>
        </p:txBody>
      </p:sp>
    </p:spTree>
    <p:extLst>
      <p:ext uri="{BB962C8B-B14F-4D97-AF65-F5344CB8AC3E}">
        <p14:creationId xmlns:p14="http://schemas.microsoft.com/office/powerpoint/2010/main" val="76373393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accent2"/>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65691793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a:extLst>
              <a:ext uri="{C183D7F6-B498-43B3-948B-1728B52AA6E4}">
                <adec:decorative xmlns:adec="http://schemas.microsoft.com/office/drawing/2017/decorative" val="1"/>
              </a:ext>
            </a:extLst>
          </p:cNvPr>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descr="This is a simple diagram of a typical HPC (high-performance computing) layout. The diagram starts by highlighting the user on their personal computer, which they use to connect to an HPC login node. Once connected to the HPC login node, you can use the login node to connect to a File Server, which manages stoarge, as well as connect to the high-powered compute nodes for use in computational jobs.">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 uri="{C183D7F6-B498-43B3-948B-1728B52AA6E4}">
                <adec:decorative xmlns:adec="http://schemas.microsoft.com/office/drawing/2017/decorative" val="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 uri="{C183D7F6-B498-43B3-948B-1728B52AA6E4}">
                <adec:decorative xmlns:adec="http://schemas.microsoft.com/office/drawing/2017/decorative" val="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 uri="{C183D7F6-B498-43B3-948B-1728B52AA6E4}">
                <adec:decorative xmlns:adec="http://schemas.microsoft.com/office/drawing/2017/decorative" val="1"/>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4800600"/>
          </a:xfrm>
        </p:spPr>
        <p:txBody>
          <a:bodyPr/>
          <a:lstStyle/>
          <a:p>
            <a:r>
              <a:rPr lang="en-US" sz="2400" dirty="0" err="1"/>
              <a:t>Slurm</a:t>
            </a:r>
            <a:r>
              <a:rPr lang="en-US" sz="2400" dirty="0"/>
              <a:t> assigns each job a priority score</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5052FF-4D1D-B3EC-2101-94BEDCC7510D}"/>
              </a:ext>
            </a:extLst>
          </p:cNvPr>
          <p:cNvSpPr txBox="1"/>
          <p:nvPr/>
        </p:nvSpPr>
        <p:spPr>
          <a:xfrm>
            <a:off x="-15688" y="2072054"/>
            <a:ext cx="6202339"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a:t>Priority score </a:t>
            </a:r>
            <a:r>
              <a:rPr lang="en-US" sz="2400" dirty="0"/>
              <a:t>= how fast your job will start</a:t>
            </a:r>
          </a:p>
        </p:txBody>
      </p:sp>
      <p:pic>
        <p:nvPicPr>
          <p:cNvPr id="5" name="Picture 4" descr="The output of the alias ‘sq’ command for ‘squeue’, which shows all jobs in the queue with associated metrics, most notably the job’s Priority Score.">
            <a:extLst>
              <a:ext uri="{FF2B5EF4-FFF2-40B4-BE49-F238E27FC236}">
                <a16:creationId xmlns:a16="http://schemas.microsoft.com/office/drawing/2014/main" id="{588CB14B-AA85-EF4D-1D3B-DB5070676BC6}"/>
              </a:ext>
            </a:extLst>
          </p:cNvPr>
          <p:cNvPicPr>
            <a:picLocks noChangeAspect="1"/>
          </p:cNvPicPr>
          <p:nvPr/>
        </p:nvPicPr>
        <p:blipFill rotWithShape="1">
          <a:blip r:embed="rId3">
            <a:extLst>
              <a:ext uri="{28A0092B-C50C-407E-A947-70E740481C1C}">
                <a14:useLocalDpi xmlns:a14="http://schemas.microsoft.com/office/drawing/2010/main" val="0"/>
              </a:ext>
            </a:extLst>
          </a:blip>
          <a:srcRect b="2386"/>
          <a:stretch/>
        </p:blipFill>
        <p:spPr>
          <a:xfrm>
            <a:off x="34833" y="2700773"/>
            <a:ext cx="8956767" cy="3166627"/>
          </a:xfrm>
          <a:prstGeom prst="rect">
            <a:avLst/>
          </a:prstGeom>
        </p:spPr>
      </p:pic>
      <p:sp>
        <p:nvSpPr>
          <p:cNvPr id="7" name="Rectangle 6">
            <a:extLst>
              <a:ext uri="{FF2B5EF4-FFF2-40B4-BE49-F238E27FC236}">
                <a16:creationId xmlns:a16="http://schemas.microsoft.com/office/drawing/2014/main" id="{4EDF4BC5-C075-CFCC-572B-37BA2EA297E6}"/>
              </a:ext>
              <a:ext uri="{C183D7F6-B498-43B3-948B-1728B52AA6E4}">
                <adec:decorative xmlns:adec="http://schemas.microsoft.com/office/drawing/2017/decorative" val="1"/>
              </a:ext>
            </a:extLst>
          </p:cNvPr>
          <p:cNvSpPr/>
          <p:nvPr/>
        </p:nvSpPr>
        <p:spPr bwMode="auto">
          <a:xfrm>
            <a:off x="5867400" y="2819400"/>
            <a:ext cx="2895600" cy="1172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017ED573-25D2-519A-0CDA-BCA4C98A8854}"/>
              </a:ext>
              <a:ext uri="{C183D7F6-B498-43B3-948B-1728B52AA6E4}">
                <adec:decorative xmlns:adec="http://schemas.microsoft.com/office/drawing/2017/decorative" val="1"/>
              </a:ext>
            </a:extLst>
          </p:cNvPr>
          <p:cNvSpPr/>
          <p:nvPr/>
        </p:nvSpPr>
        <p:spPr bwMode="auto">
          <a:xfrm>
            <a:off x="5867400" y="2942149"/>
            <a:ext cx="2895600" cy="29252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153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2057400"/>
          </a:xfrm>
        </p:spPr>
        <p:txBody>
          <a:bodyPr/>
          <a:lstStyle/>
          <a:p>
            <a:r>
              <a:rPr lang="en-US" sz="2600" dirty="0"/>
              <a:t>Combination of four factors add to </a:t>
            </a:r>
            <a:r>
              <a:rPr lang="en-US" sz="2600" b="1" dirty="0"/>
              <a:t>base priority (QOS)</a:t>
            </a:r>
          </a:p>
          <a:p>
            <a:pPr lvl="1"/>
            <a:r>
              <a:rPr lang="en-US" sz="2200" dirty="0"/>
              <a:t>Time in queue (most important)</a:t>
            </a:r>
          </a:p>
          <a:p>
            <a:pPr lvl="1"/>
            <a:r>
              <a:rPr lang="en-US" sz="2200" dirty="0" err="1"/>
              <a:t>Fairshare</a:t>
            </a:r>
            <a:endParaRPr lang="en-US" sz="2200" dirty="0"/>
          </a:p>
          <a:p>
            <a:pPr lvl="1"/>
            <a:r>
              <a:rPr lang="en-US" sz="2200" dirty="0"/>
              <a:t>Job size</a:t>
            </a:r>
          </a:p>
          <a:p>
            <a:pPr lvl="1"/>
            <a:r>
              <a:rPr lang="en-US" sz="2200" dirty="0"/>
              <a:t># jobs in last 2 weeks</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2F1CC4-D8EA-9BA2-BAC3-7B0424CB85B4}"/>
              </a:ext>
            </a:extLst>
          </p:cNvPr>
          <p:cNvSpPr txBox="1"/>
          <p:nvPr/>
        </p:nvSpPr>
        <p:spPr>
          <a:xfrm>
            <a:off x="0" y="3733800"/>
            <a:ext cx="90341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Only </a:t>
            </a:r>
            <a:r>
              <a:rPr lang="en-US" sz="2400" b="1" dirty="0"/>
              <a:t>5 jobs per user </a:t>
            </a:r>
            <a:r>
              <a:rPr lang="en-US" sz="2400" dirty="0"/>
              <a:t>per </a:t>
            </a:r>
            <a:r>
              <a:rPr lang="en-US" sz="2400" dirty="0" err="1"/>
              <a:t>slurm</a:t>
            </a:r>
            <a:r>
              <a:rPr lang="en-US" sz="2400" dirty="0"/>
              <a:t> account (</a:t>
            </a:r>
            <a:r>
              <a:rPr lang="en-US" sz="2400" dirty="0" err="1"/>
              <a:t>qos</a:t>
            </a:r>
            <a:r>
              <a:rPr lang="en-US" sz="2400" dirty="0"/>
              <a:t>) will accrue priority</a:t>
            </a:r>
            <a:endParaRPr lang="en-US" dirty="0"/>
          </a:p>
        </p:txBody>
      </p:sp>
      <p:sp>
        <p:nvSpPr>
          <p:cNvPr id="4" name="TextBox 3">
            <a:extLst>
              <a:ext uri="{FF2B5EF4-FFF2-40B4-BE49-F238E27FC236}">
                <a16:creationId xmlns:a16="http://schemas.microsoft.com/office/drawing/2014/main" id="{37A7115B-1578-14D5-6A83-7EA67A561CDF}"/>
              </a:ext>
            </a:extLst>
          </p:cNvPr>
          <p:cNvSpPr txBox="1"/>
          <p:nvPr/>
        </p:nvSpPr>
        <p:spPr>
          <a:xfrm>
            <a:off x="-15314" y="4495800"/>
            <a:ext cx="5678157" cy="1538883"/>
          </a:xfrm>
          <a:prstGeom prst="rect">
            <a:avLst/>
          </a:prstGeom>
          <a:noFill/>
        </p:spPr>
        <p:txBody>
          <a:bodyPr wrap="none" rtlCol="0">
            <a:spAutoFit/>
          </a:bodyPr>
          <a:lstStyle/>
          <a:p>
            <a:pPr marL="457200" indent="-457200">
              <a:buFont typeface="Arial" panose="020B0604020202020204" pitchFamily="34" charset="0"/>
              <a:buChar char="•"/>
            </a:pPr>
            <a:r>
              <a:rPr lang="en-US" sz="2600" dirty="0" err="1">
                <a:latin typeface="Consolas" panose="020B0609020204030204" pitchFamily="49" charset="0"/>
                <a:cs typeface="Consolas" panose="020B0609020204030204" pitchFamily="49" charset="0"/>
              </a:rPr>
              <a:t>sprio</a:t>
            </a:r>
            <a:r>
              <a:rPr lang="en-US" sz="2600" dirty="0"/>
              <a:t> gives job priority for all jobs</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–j &lt;JOBID&gt; </a:t>
            </a:r>
            <a:r>
              <a:rPr lang="en-US" sz="2200" dirty="0"/>
              <a:t>for a given job</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–u &lt;UNID&gt; </a:t>
            </a:r>
            <a:r>
              <a:rPr lang="en-US" sz="2200" dirty="0"/>
              <a:t>for user’s jobs</a:t>
            </a:r>
          </a:p>
          <a:p>
            <a:endParaRPr lang="en-US" dirty="0"/>
          </a:p>
        </p:txBody>
      </p:sp>
      <p:sp>
        <p:nvSpPr>
          <p:cNvPr id="5" name="TextBox 4">
            <a:extLst>
              <a:ext uri="{FF2B5EF4-FFF2-40B4-BE49-F238E27FC236}">
                <a16:creationId xmlns:a16="http://schemas.microsoft.com/office/drawing/2014/main" id="{374461E6-51BE-29BD-B89D-13BD983E1E6F}"/>
              </a:ext>
            </a:extLst>
          </p:cNvPr>
          <p:cNvSpPr txBox="1"/>
          <p:nvPr/>
        </p:nvSpPr>
        <p:spPr>
          <a:xfrm>
            <a:off x="840411" y="5967360"/>
            <a:ext cx="7353360" cy="738664"/>
          </a:xfrm>
          <a:prstGeom prst="rect">
            <a:avLst/>
          </a:prstGeom>
          <a:noFill/>
        </p:spPr>
        <p:txBody>
          <a:bodyPr wrap="none" rtlCol="0">
            <a:spAutoFit/>
          </a:bodyPr>
          <a:lstStyle/>
          <a:p>
            <a:r>
              <a:rPr lang="en-US" sz="1800" dirty="0">
                <a:hlinkClick r:id="rId3"/>
              </a:rPr>
              <a:t>https://www.chpc.utah.edu/documentation/software/slurm.php#priority</a:t>
            </a:r>
            <a:r>
              <a:rPr lang="en-US" sz="1800" dirty="0"/>
              <a:t> </a:t>
            </a:r>
          </a:p>
          <a:p>
            <a:endParaRPr lang="en-US" dirty="0"/>
          </a:p>
        </p:txBody>
      </p:sp>
    </p:spTree>
    <p:extLst>
      <p:ext uri="{BB962C8B-B14F-4D97-AF65-F5344CB8AC3E}">
        <p14:creationId xmlns:p14="http://schemas.microsoft.com/office/powerpoint/2010/main" val="152614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457200"/>
          </a:xfrm>
        </p:spPr>
        <p:txBody>
          <a:bodyPr/>
          <a:lstStyle/>
          <a:p>
            <a:r>
              <a:rPr lang="en-US" sz="2400" dirty="0"/>
              <a:t>Why check job performance?</a:t>
            </a:r>
            <a:endParaRPr lang="en-US" sz="2000" dirty="0"/>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CFE7B1B-54CC-CCD0-6A8B-AFFE51CE9B1C}"/>
              </a:ext>
            </a:extLst>
          </p:cNvPr>
          <p:cNvSpPr txBox="1"/>
          <p:nvPr/>
        </p:nvSpPr>
        <p:spPr>
          <a:xfrm>
            <a:off x="-30595" y="2150487"/>
            <a:ext cx="7273145" cy="461665"/>
          </a:xfrm>
          <a:prstGeom prst="rect">
            <a:avLst/>
          </a:prstGeom>
          <a:noFill/>
        </p:spPr>
        <p:txBody>
          <a:bodyPr wrap="none" rtlCol="0">
            <a:spAutoFit/>
          </a:bodyPr>
          <a:lstStyle/>
          <a:p>
            <a:pPr marL="342900" indent="-342900">
              <a:buFont typeface="Arial" panose="020B0604020202020204" pitchFamily="34" charset="0"/>
              <a:buChar char="•"/>
            </a:pPr>
            <a:r>
              <a:rPr lang="en-US" dirty="0"/>
              <a:t>If you use more resources than your job needs…</a:t>
            </a:r>
          </a:p>
        </p:txBody>
      </p:sp>
      <p:sp>
        <p:nvSpPr>
          <p:cNvPr id="4" name="TextBox 3">
            <a:extLst>
              <a:ext uri="{FF2B5EF4-FFF2-40B4-BE49-F238E27FC236}">
                <a16:creationId xmlns:a16="http://schemas.microsoft.com/office/drawing/2014/main" id="{77DCECBC-0553-A188-6CFF-718D4037CC38}"/>
              </a:ext>
            </a:extLst>
          </p:cNvPr>
          <p:cNvSpPr txBox="1"/>
          <p:nvPr/>
        </p:nvSpPr>
        <p:spPr>
          <a:xfrm>
            <a:off x="562536" y="2552702"/>
            <a:ext cx="4685898" cy="461665"/>
          </a:xfrm>
          <a:prstGeom prst="rect">
            <a:avLst/>
          </a:prstGeom>
          <a:noFill/>
        </p:spPr>
        <p:txBody>
          <a:bodyPr wrap="none" rtlCol="0">
            <a:spAutoFit/>
          </a:bodyPr>
          <a:lstStyle/>
          <a:p>
            <a:r>
              <a:rPr lang="en-US" dirty="0"/>
              <a:t>- It counts against your allocation</a:t>
            </a:r>
          </a:p>
        </p:txBody>
      </p:sp>
      <p:sp>
        <p:nvSpPr>
          <p:cNvPr id="5" name="TextBox 4">
            <a:extLst>
              <a:ext uri="{FF2B5EF4-FFF2-40B4-BE49-F238E27FC236}">
                <a16:creationId xmlns:a16="http://schemas.microsoft.com/office/drawing/2014/main" id="{ED068DB7-4AAD-9A76-8B30-E915FE06A333}"/>
              </a:ext>
            </a:extLst>
          </p:cNvPr>
          <p:cNvSpPr txBox="1"/>
          <p:nvPr/>
        </p:nvSpPr>
        <p:spPr>
          <a:xfrm>
            <a:off x="562536" y="2936099"/>
            <a:ext cx="5319085" cy="461665"/>
          </a:xfrm>
          <a:prstGeom prst="rect">
            <a:avLst/>
          </a:prstGeom>
          <a:noFill/>
        </p:spPr>
        <p:txBody>
          <a:bodyPr wrap="none" rtlCol="0">
            <a:spAutoFit/>
          </a:bodyPr>
          <a:lstStyle/>
          <a:p>
            <a:r>
              <a:rPr lang="en-US" dirty="0"/>
              <a:t>- Potential for longer wait times in cue</a:t>
            </a:r>
          </a:p>
        </p:txBody>
      </p:sp>
    </p:spTree>
    <p:extLst>
      <p:ext uri="{BB962C8B-B14F-4D97-AF65-F5344CB8AC3E}">
        <p14:creationId xmlns:p14="http://schemas.microsoft.com/office/powerpoint/2010/main" val="31971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1143000"/>
          </a:xfrm>
        </p:spPr>
        <p:txBody>
          <a:bodyPr/>
          <a:lstStyle/>
          <a:p>
            <a:r>
              <a:rPr lang="en-US" sz="2400" dirty="0"/>
              <a:t>With an active job </a:t>
            </a:r>
          </a:p>
          <a:p>
            <a:pPr lvl="1"/>
            <a:r>
              <a:rPr lang="en-US" sz="2000" dirty="0"/>
              <a:t>Can ssh to node</a:t>
            </a:r>
          </a:p>
          <a:p>
            <a:pPr lvl="2"/>
            <a:r>
              <a:rPr lang="en-US" sz="1800" dirty="0"/>
              <a:t>Useful commands: </a:t>
            </a:r>
            <a:r>
              <a:rPr lang="en-US" sz="1800" dirty="0">
                <a:latin typeface="Consolas" panose="020B0609020204030204" pitchFamily="49" charset="0"/>
                <a:cs typeface="Consolas" panose="020B0609020204030204" pitchFamily="49" charset="0"/>
              </a:rPr>
              <a:t>top</a:t>
            </a:r>
            <a:r>
              <a:rPr lang="en-US" sz="1800" dirty="0"/>
              <a:t>, </a:t>
            </a:r>
            <a:r>
              <a:rPr lang="en-US" sz="1800" dirty="0" err="1">
                <a:latin typeface="Consolas" panose="020B0609020204030204" pitchFamily="49" charset="0"/>
                <a:cs typeface="Consolas" panose="020B0609020204030204" pitchFamily="49" charset="0"/>
              </a:rPr>
              <a:t>ps</a:t>
            </a:r>
            <a:r>
              <a:rPr lang="en-US" sz="1800" dirty="0"/>
              <a:t>, </a:t>
            </a:r>
            <a:r>
              <a:rPr lang="en-US" sz="1800" dirty="0" err="1">
                <a:latin typeface="Consolas" panose="020B0609020204030204" pitchFamily="49" charset="0"/>
                <a:cs typeface="Consolas" panose="020B0609020204030204" pitchFamily="49" charset="0"/>
              </a:rPr>
              <a:t>sar</a:t>
            </a:r>
            <a:r>
              <a:rPr lang="en-US" sz="1800" dirty="0"/>
              <a:t>, </a:t>
            </a:r>
            <a:r>
              <a:rPr lang="en-US" sz="1800" dirty="0">
                <a:latin typeface="Consolas" panose="020B0609020204030204" pitchFamily="49" charset="0"/>
                <a:cs typeface="Consolas" panose="020B0609020204030204" pitchFamily="49" charset="0"/>
              </a:rPr>
              <a:t>atop</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8E955E3-0744-B31B-6C21-A66F601B1694}"/>
              </a:ext>
            </a:extLst>
          </p:cNvPr>
          <p:cNvSpPr txBox="1"/>
          <p:nvPr/>
        </p:nvSpPr>
        <p:spPr>
          <a:xfrm>
            <a:off x="0" y="2738277"/>
            <a:ext cx="6952544" cy="1107996"/>
          </a:xfrm>
          <a:prstGeom prst="rect">
            <a:avLst/>
          </a:prstGeom>
          <a:noFill/>
        </p:spPr>
        <p:txBody>
          <a:bodyPr wrap="none" rtlCol="0">
            <a:spAutoFit/>
          </a:bodyPr>
          <a:lstStyle/>
          <a:p>
            <a:pPr lvl="1"/>
            <a:r>
              <a:rPr lang="en-US" dirty="0"/>
              <a:t>- </a:t>
            </a:r>
            <a:r>
              <a:rPr lang="en-US" sz="2000" dirty="0"/>
              <a:t>Also from interactive node can query job with </a:t>
            </a:r>
            <a:r>
              <a:rPr lang="en-US" sz="2000" dirty="0" err="1">
                <a:latin typeface="Consolas" panose="020B0609020204030204" pitchFamily="49" charset="0"/>
                <a:cs typeface="Consolas" panose="020B0609020204030204" pitchFamily="49" charset="0"/>
              </a:rPr>
              <a:t>pestat</a:t>
            </a:r>
            <a:endParaRPr lang="en-US" sz="2000" dirty="0">
              <a:latin typeface="Consolas" panose="020B0609020204030204" pitchFamily="49" charset="0"/>
              <a:cs typeface="Consolas" panose="020B0609020204030204" pitchFamily="49" charset="0"/>
            </a:endParaRPr>
          </a:p>
          <a:p>
            <a:pPr marL="1200150" lvl="2" indent="-285750">
              <a:buFont typeface="Arial" panose="020B0604020202020204" pitchFamily="34" charset="0"/>
              <a:buChar char="•"/>
            </a:pPr>
            <a:r>
              <a:rPr lang="en-US" sz="1800" dirty="0" err="1">
                <a:latin typeface="Consolas" panose="020B0609020204030204" pitchFamily="49" charset="0"/>
                <a:cs typeface="Consolas" panose="020B0609020204030204" pitchFamily="49" charset="0"/>
              </a:rPr>
              <a:t>pestat</a:t>
            </a:r>
            <a:r>
              <a:rPr lang="en-US" sz="1800" dirty="0">
                <a:latin typeface="Consolas" panose="020B0609020204030204" pitchFamily="49" charset="0"/>
                <a:cs typeface="Consolas" panose="020B0609020204030204" pitchFamily="49" charset="0"/>
              </a:rPr>
              <a:t> --help</a:t>
            </a:r>
            <a:endParaRPr lang="en-US" sz="1800" dirty="0"/>
          </a:p>
          <a:p>
            <a:endParaRPr lang="en-US" dirty="0"/>
          </a:p>
        </p:txBody>
      </p:sp>
      <p:sp>
        <p:nvSpPr>
          <p:cNvPr id="4" name="TextBox 3">
            <a:extLst>
              <a:ext uri="{FF2B5EF4-FFF2-40B4-BE49-F238E27FC236}">
                <a16:creationId xmlns:a16="http://schemas.microsoft.com/office/drawing/2014/main" id="{3895A637-CF68-3863-2E45-94244D721C4C}"/>
              </a:ext>
            </a:extLst>
          </p:cNvPr>
          <p:cNvSpPr txBox="1"/>
          <p:nvPr/>
        </p:nvSpPr>
        <p:spPr>
          <a:xfrm>
            <a:off x="2241" y="3359733"/>
            <a:ext cx="4397358" cy="1046440"/>
          </a:xfrm>
          <a:prstGeom prst="rect">
            <a:avLst/>
          </a:prstGeom>
          <a:noFill/>
        </p:spPr>
        <p:txBody>
          <a:bodyPr wrap="none" rtlCol="0">
            <a:spAutoFit/>
          </a:bodyPr>
          <a:lstStyle/>
          <a:p>
            <a:pPr lvl="1"/>
            <a:r>
              <a:rPr lang="en-US" sz="2000" dirty="0"/>
              <a:t>- Can query node status</a:t>
            </a:r>
          </a:p>
          <a:p>
            <a:pPr marL="1200150" lvl="2" indent="-285750">
              <a:buFont typeface="Arial" panose="020B0604020202020204" pitchFamily="34" charset="0"/>
              <a:buChar char="•"/>
            </a:pPr>
            <a:r>
              <a:rPr lang="en-US" sz="1800" dirty="0" err="1"/>
              <a:t>scontrol</a:t>
            </a:r>
            <a:r>
              <a:rPr lang="en-US" sz="1800" dirty="0"/>
              <a:t> show node notch024</a:t>
            </a:r>
          </a:p>
          <a:p>
            <a:endParaRPr lang="en-US" dirty="0"/>
          </a:p>
        </p:txBody>
      </p:sp>
      <p:sp>
        <p:nvSpPr>
          <p:cNvPr id="5" name="TextBox 4">
            <a:extLst>
              <a:ext uri="{FF2B5EF4-FFF2-40B4-BE49-F238E27FC236}">
                <a16:creationId xmlns:a16="http://schemas.microsoft.com/office/drawing/2014/main" id="{5DB088CA-AC46-F25C-107C-CEEB12E7AE93}"/>
              </a:ext>
            </a:extLst>
          </p:cNvPr>
          <p:cNvSpPr txBox="1"/>
          <p:nvPr/>
        </p:nvSpPr>
        <p:spPr>
          <a:xfrm>
            <a:off x="0" y="4006064"/>
            <a:ext cx="90678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job completes -- </a:t>
            </a:r>
            <a:r>
              <a:rPr lang="en-US" sz="2400" dirty="0" err="1"/>
              <a:t>XDMoD</a:t>
            </a:r>
            <a:r>
              <a:rPr lang="en-US" sz="2400" dirty="0"/>
              <a:t> </a:t>
            </a:r>
            <a:r>
              <a:rPr lang="en-US" sz="2400" dirty="0" err="1"/>
              <a:t>Supremm</a:t>
            </a:r>
            <a:r>
              <a:rPr lang="en-US" sz="2400" dirty="0"/>
              <a:t> </a:t>
            </a:r>
          </a:p>
          <a:p>
            <a:pPr marL="800100" lvl="1" indent="-342900">
              <a:buFont typeface="Arial" panose="020B0604020202020204" pitchFamily="34" charset="0"/>
              <a:buChar char="•"/>
            </a:pPr>
            <a:r>
              <a:rPr lang="en-US" sz="2000" dirty="0"/>
              <a:t>Job level data available day after job ends</a:t>
            </a:r>
          </a:p>
          <a:p>
            <a:pPr marL="800100" lvl="1" indent="-342900">
              <a:buFont typeface="Arial" panose="020B0604020202020204" pitchFamily="34" charset="0"/>
              <a:buChar char="•"/>
            </a:pPr>
            <a:r>
              <a:rPr lang="en-US" sz="2000" dirty="0" err="1"/>
              <a:t>XDMoD</a:t>
            </a:r>
            <a:r>
              <a:rPr lang="en-US" sz="2000" dirty="0"/>
              <a:t> sites </a:t>
            </a:r>
            <a:r>
              <a:rPr lang="en-US" sz="2000" dirty="0">
                <a:hlinkClick r:id="rId3"/>
              </a:rPr>
              <a:t>https://xdmod.chpc.utah.edu</a:t>
            </a:r>
            <a:r>
              <a:rPr lang="en-US" sz="2000" dirty="0"/>
              <a:t> and </a:t>
            </a:r>
            <a:r>
              <a:rPr lang="en-US" sz="2000" dirty="0">
                <a:hlinkClick r:id="rId4"/>
              </a:rPr>
              <a:t>https://pe-xdmod.chpc.utah.edu</a:t>
            </a:r>
            <a:r>
              <a:rPr lang="en-US" sz="2000" dirty="0"/>
              <a:t> </a:t>
            </a:r>
          </a:p>
          <a:p>
            <a:pPr marL="800100" lvl="1" indent="-342900">
              <a:buFont typeface="Arial" panose="020B0604020202020204" pitchFamily="34" charset="0"/>
              <a:buChar char="•"/>
            </a:pPr>
            <a:r>
              <a:rPr lang="en-US" sz="2000" dirty="0"/>
              <a:t>Usage info: </a:t>
            </a:r>
            <a:r>
              <a:rPr lang="en-US" sz="2000" dirty="0">
                <a:hlinkClick r:id="rId5"/>
              </a:rPr>
              <a:t>https://www.chpc.utah.edu/documentation/software/xdmod.php</a:t>
            </a:r>
            <a:r>
              <a:rPr lang="en-US" sz="20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929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 uri="{C183D7F6-B498-43B3-948B-1728B52AA6E4}">
                <adec:decorative xmlns:adec="http://schemas.microsoft.com/office/drawing/2017/decorative" val="1"/>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 uri="{C183D7F6-B498-43B3-948B-1728B52AA6E4}">
                <adec:decorative xmlns:adec="http://schemas.microsoft.com/office/drawing/2017/decorative" val="1"/>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 uri="{C183D7F6-B498-43B3-948B-1728B52AA6E4}">
                <adec:decorative xmlns:adec="http://schemas.microsoft.com/office/drawing/2017/decorative" val="1"/>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 uri="{C183D7F6-B498-43B3-948B-1728B52AA6E4}">
                <adec:decorative xmlns:adec="http://schemas.microsoft.com/office/drawing/2017/decorative" val="1"/>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 uri="{C183D7F6-B498-43B3-948B-1728B52AA6E4}">
                <adec:decorative xmlns:adec="http://schemas.microsoft.com/office/drawing/2017/decorative" val="1"/>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 uri="{C183D7F6-B498-43B3-948B-1728B52AA6E4}">
                <adec:decorative xmlns:adec="http://schemas.microsoft.com/office/drawing/2017/decorative" val="1"/>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 uri="{C183D7F6-B498-43B3-948B-1728B52AA6E4}">
                <adec:decorative xmlns:adec="http://schemas.microsoft.com/office/drawing/2017/decorative" val="1"/>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 uri="{C183D7F6-B498-43B3-948B-1728B52AA6E4}">
                <adec:decorative xmlns:adec="http://schemas.microsoft.com/office/drawing/2017/decorative" val="1"/>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 uri="{C183D7F6-B498-43B3-948B-1728B52AA6E4}">
                <adec:decorative xmlns:adec="http://schemas.microsoft.com/office/drawing/2017/decorative" val="1"/>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569859" y="2520907"/>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
        <p:nvSpPr>
          <p:cNvPr id="24" name="TextBox 23">
            <a:extLst>
              <a:ext uri="{FF2B5EF4-FFF2-40B4-BE49-F238E27FC236}">
                <a16:creationId xmlns:a16="http://schemas.microsoft.com/office/drawing/2014/main" id="{D3BDB920-06E3-ED80-C188-E882691B4DB7}"/>
              </a:ext>
              <a:ext uri="{C183D7F6-B498-43B3-948B-1728B52AA6E4}">
                <adec:decorative xmlns:adec="http://schemas.microsoft.com/office/drawing/2017/decorative" val="1"/>
              </a:ext>
            </a:extLst>
          </p:cNvPr>
          <p:cNvSpPr txBox="1"/>
          <p:nvPr/>
        </p:nvSpPr>
        <p:spPr>
          <a:xfrm>
            <a:off x="2867858" y="1032668"/>
            <a:ext cx="4572000" cy="1077218"/>
          </a:xfrm>
          <a:prstGeom prst="rect">
            <a:avLst/>
          </a:prstGeom>
          <a:noFill/>
        </p:spPr>
        <p:txBody>
          <a:bodyPr wrap="square">
            <a:spAutoFit/>
          </a:bodyPr>
          <a:lstStyle/>
          <a:p>
            <a:br>
              <a:rPr lang="en-US" sz="4000" dirty="0"/>
            </a:br>
            <a:endParaRPr lang="en-US" dirty="0"/>
          </a:p>
        </p:txBody>
      </p:sp>
      <p:sp>
        <p:nvSpPr>
          <p:cNvPr id="25" name="Title 24">
            <a:extLst>
              <a:ext uri="{FF2B5EF4-FFF2-40B4-BE49-F238E27FC236}">
                <a16:creationId xmlns:a16="http://schemas.microsoft.com/office/drawing/2014/main" id="{69219645-3F86-40E5-9761-D32AEEF172C1}"/>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sz="7200" b="1" dirty="0">
                <a:solidFill>
                  <a:srgbClr val="990000"/>
                </a:solidFill>
                <a:latin typeface="Arial (Body)"/>
              </a:rPr>
              <a:t>What is </a:t>
            </a:r>
            <a:r>
              <a:rPr lang="en-US" sz="7200" b="1" dirty="0" err="1">
                <a:solidFill>
                  <a:srgbClr val="990000"/>
                </a:solidFill>
                <a:latin typeface="Arial (Body)"/>
              </a:rPr>
              <a:t>Slurm</a:t>
            </a:r>
            <a:br>
              <a:rPr lang="en-US" sz="7200" b="1" dirty="0">
                <a:solidFill>
                  <a:srgbClr val="990000"/>
                </a:solidFill>
                <a:latin typeface="Arial (Body)"/>
              </a:rPr>
            </a:br>
            <a:r>
              <a:rPr lang="en-US" b="1" dirty="0">
                <a:solidFill>
                  <a:srgbClr val="990000"/>
                </a:solidFill>
                <a:latin typeface="Arial (Body)"/>
              </a:rPr>
              <a:t>…and why use it?</a:t>
            </a:r>
            <a:endParaRPr lang="en-US" dirty="0"/>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 uri="{C183D7F6-B498-43B3-948B-1728B52AA6E4}">
                <adec:decorative xmlns:adec="http://schemas.microsoft.com/office/drawing/2017/decorative" val="1"/>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a:extLst>
              <a:ext uri="{FF2B5EF4-FFF2-40B4-BE49-F238E27FC236}">
                <a16:creationId xmlns:a16="http://schemas.microsoft.com/office/drawing/2014/main" id="{930ED2D9-9792-3DD6-5D69-D8597F9EEA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
        <p:nvSpPr>
          <p:cNvPr id="3" name="Title 2">
            <a:extLst>
              <a:ext uri="{FF2B5EF4-FFF2-40B4-BE49-F238E27FC236}">
                <a16:creationId xmlns:a16="http://schemas.microsoft.com/office/drawing/2014/main" id="{2EA72926-4489-B913-8B2B-2FEC1427C773}"/>
              </a:ext>
            </a:extLst>
          </p:cNvPr>
          <p:cNvSpPr txBox="1">
            <a:spLocks noGrp="1"/>
          </p:cNvSpPr>
          <p:nvPr>
            <p:ph type="title" idx="4294967295"/>
          </p:nvPr>
        </p:nvSpPr>
        <p:spPr>
          <a:xfrm>
            <a:off x="2930729" y="947741"/>
            <a:ext cx="457200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What is </a:t>
            </a:r>
            <a:r>
              <a:rPr kumimoji="0" lang="en-US" sz="3800" b="1" i="0" u="none" strike="noStrike" kern="1200" cap="none" spc="0" normalizeH="0" baseline="0" noProof="0" dirty="0" err="1">
                <a:ln>
                  <a:noFill/>
                </a:ln>
                <a:solidFill>
                  <a:srgbClr val="990000"/>
                </a:solidFill>
                <a:effectLst/>
                <a:uLnTx/>
                <a:uFillTx/>
                <a:latin typeface="Arial (Body)"/>
                <a:ea typeface="ＭＳ Ｐゴシック" pitchFamily="26" charset="-128"/>
                <a:cs typeface="ＭＳ Ｐゴシック" pitchFamily="26" charset="-128"/>
              </a:rPr>
              <a:t>Slurm</a:t>
            </a:r>
            <a:b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br>
            <a:r>
              <a:rPr kumimoji="0" lang="en-US" sz="24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…and why use it?</a:t>
            </a:r>
            <a:br>
              <a:rPr kumimoji="0" lang="en-US" sz="40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rPr>
            </a:br>
            <a:endParaRPr kumimoji="0" lang="en-US" sz="24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a:extLst>
              <a:ext uri="{FF2B5EF4-FFF2-40B4-BE49-F238E27FC236}">
                <a16:creationId xmlns:a16="http://schemas.microsoft.com/office/drawing/2014/main" id="{B2AD2D22-7D47-B045-49D9-E729C226288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47260</TotalTime>
  <Words>8801</Words>
  <Application>Microsoft Macintosh PowerPoint</Application>
  <PresentationFormat>On-screen Show (4:3)</PresentationFormat>
  <Paragraphs>1304</Paragraphs>
  <Slides>65</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Arial (Body)</vt:lpstr>
      <vt:lpstr>Consolas</vt:lpstr>
      <vt:lpstr>Courier</vt:lpstr>
      <vt:lpstr>Menlo</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What is Slurm …and why use it?</vt:lpstr>
      <vt:lpstr>What is Slurm …and why use it? </vt:lpstr>
      <vt:lpstr>What is Slurm …and why use it? </vt:lpstr>
      <vt:lpstr>Overview of Talk</vt:lpstr>
      <vt:lpstr>Example Slurm Script – sh, tcsh</vt:lpstr>
      <vt:lpstr>PowerPoint Presentation</vt:lpstr>
      <vt:lpstr>Preparing a Slurm Job</vt:lpstr>
      <vt:lpstr>Preparing a Slurm Job</vt:lpstr>
      <vt:lpstr>Allocation State </vt:lpstr>
      <vt:lpstr>Cluster</vt:lpstr>
      <vt:lpstr>Account</vt:lpstr>
      <vt:lpstr>Partition</vt:lpstr>
      <vt:lpstr>Partition</vt:lpstr>
      <vt:lpstr>Node Sharing</vt:lpstr>
      <vt:lpstr>Node Sharing</vt:lpstr>
      <vt:lpstr>More on Accounts &amp; Partitions</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Overview of Talk</vt:lpstr>
      <vt:lpstr>CHPC Storage Resources</vt:lpstr>
      <vt:lpstr>Example Slurm Script – sh, tcsh</vt:lpstr>
      <vt:lpstr>Slurm Environment Variables</vt:lpstr>
      <vt:lpstr>Example Slurm Script – sh, tcsh</vt:lpstr>
      <vt:lpstr>PowerPoint Presentation</vt:lpstr>
      <vt:lpstr>Example Slurm Script – sh, tcsh</vt:lpstr>
      <vt:lpstr>PowerPoint Presentation</vt:lpstr>
      <vt:lpstr>Slurm File Structure (in sh and tcsh)</vt:lpstr>
      <vt:lpstr>Example Slurm Script – sh, tcsh</vt:lpstr>
      <vt:lpstr>Overview of Talk</vt:lpstr>
      <vt:lpstr>Basic Slurm commands </vt:lpstr>
      <vt:lpstr>Basic Slurm commands </vt:lpstr>
      <vt:lpstr>Basic Slurm commands </vt:lpstr>
      <vt:lpstr>Basic Slurm commands </vt:lpstr>
      <vt:lpstr>Basic Slurm commands </vt:lpstr>
      <vt:lpstr>Useful Aliases </vt:lpstr>
      <vt:lpstr>Running interactive batch jobs</vt:lpstr>
      <vt:lpstr>Running interactive batch jobs</vt:lpstr>
      <vt:lpstr>Running interactive batch jobs</vt:lpstr>
      <vt:lpstr>Running interactive batch jobs</vt:lpstr>
      <vt:lpstr>Overview of Talk</vt:lpstr>
      <vt:lpstr>Slurm for use of GPU Nodes</vt:lpstr>
      <vt:lpstr>Node Sharing on GPU nodes</vt:lpstr>
      <vt:lpstr>GPU Job</vt:lpstr>
      <vt:lpstr>Overview of Talk</vt:lpstr>
      <vt:lpstr>Job Priority</vt:lpstr>
      <vt:lpstr>Job Priority</vt:lpstr>
      <vt:lpstr>Checking Job Performance</vt:lpstr>
      <vt:lpstr>Checking Job Performance</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875</cp:revision>
  <cp:lastPrinted>2009-09-10T16:21:29Z</cp:lastPrinted>
  <dcterms:created xsi:type="dcterms:W3CDTF">2009-09-09T14:21:18Z</dcterms:created>
  <dcterms:modified xsi:type="dcterms:W3CDTF">2025-09-02T22:43:01Z</dcterms:modified>
</cp:coreProperties>
</file>