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8" r:id="rId1"/>
  </p:sldMasterIdLst>
  <p:notesMasterIdLst>
    <p:notesMasterId r:id="rId20"/>
  </p:notesMasterIdLst>
  <p:handoutMasterIdLst>
    <p:handoutMasterId r:id="rId21"/>
  </p:handoutMasterIdLst>
  <p:sldIdLst>
    <p:sldId id="298" r:id="rId2"/>
    <p:sldId id="356" r:id="rId3"/>
    <p:sldId id="364" r:id="rId4"/>
    <p:sldId id="258" r:id="rId5"/>
    <p:sldId id="363" r:id="rId6"/>
    <p:sldId id="361" r:id="rId7"/>
    <p:sldId id="362" r:id="rId8"/>
    <p:sldId id="296" r:id="rId9"/>
    <p:sldId id="365" r:id="rId10"/>
    <p:sldId id="369" r:id="rId11"/>
    <p:sldId id="366" r:id="rId12"/>
    <p:sldId id="370" r:id="rId13"/>
    <p:sldId id="371" r:id="rId14"/>
    <p:sldId id="367" r:id="rId15"/>
    <p:sldId id="368" r:id="rId16"/>
    <p:sldId id="327" r:id="rId17"/>
    <p:sldId id="269" r:id="rId18"/>
    <p:sldId id="332" r:id="rId19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7D1F06"/>
    <a:srgbClr val="FFCC99"/>
    <a:srgbClr val="CC6633"/>
    <a:srgbClr val="7A2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0" autoAdjust="0"/>
    <p:restoredTop sz="94664"/>
  </p:normalViewPr>
  <p:slideViewPr>
    <p:cSldViewPr>
      <p:cViewPr varScale="1">
        <p:scale>
          <a:sx n="151" d="100"/>
          <a:sy n="151" d="100"/>
        </p:scale>
        <p:origin x="16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C4E744F9-E3F3-DE44-96D1-05915D1B537C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96363"/>
            <a:ext cx="302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996363"/>
            <a:ext cx="3027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78EFBCC7-8BF4-9A48-B009-E4CAB00FB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C8E627FF-A564-FE43-8BC3-B8545226942B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96363"/>
            <a:ext cx="302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996363"/>
            <a:ext cx="3027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AA3895A6-670A-7448-8EB0-8F0271884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43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98501" y="4403725"/>
            <a:ext cx="5587999" cy="4171950"/>
          </a:xfrm>
          <a:prstGeom prst="rect">
            <a:avLst/>
          </a:prstGeom>
          <a:noFill/>
          <a:ln>
            <a:noFill/>
          </a:ln>
        </p:spPr>
        <p:txBody>
          <a:bodyPr lIns="92870" tIns="92870" rIns="92870" bIns="92870" anchor="t" anchorCtr="0">
            <a:noAutofit/>
          </a:bodyPr>
          <a:lstStyle/>
          <a:p>
            <a:fld id="{246B526E-6FBC-D841-B29C-F3223FA6FF83}" type="datetime1">
              <a:rPr lang="en-US" smtClean="0"/>
              <a:pPr/>
              <a:t>6/1/23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8E627FF-A564-FE43-8BC3-B8545226942B}" type="datetime1">
              <a:rPr lang="en-US" smtClean="0"/>
              <a:pPr/>
              <a:t>6/1/23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4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1EFA0D3-9944-9C4E-8F67-DDF00F54954C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EF080-3B0C-E34F-8B63-104BAD9FECBE}" type="slidenum">
              <a:rPr lang="en-US"/>
              <a:pPr/>
              <a:t>17</a:t>
            </a:fld>
            <a:endParaRPr lang="en-US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E92E240-9944-BF49-B0B9-8EE685FB47FE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2E5BE-70E8-8441-A6F4-873B0B87C89F}" type="slidenum">
              <a:rPr lang="en-US"/>
              <a:pPr/>
              <a:t>18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512763"/>
          </a:xfrm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75E2BB-46A6-6C4C-8C52-DFE21BDCFD65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94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75E2BB-46A6-6C4C-8C52-DFE21BDCFD65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4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75E2BB-46A6-6C4C-8C52-DFE21BDCFD65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5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54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75E2BB-46A6-6C4C-8C52-DFE21BDCFD65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6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82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75E2BB-46A6-6C4C-8C52-DFE21BDCFD65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7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154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8E627FF-A564-FE43-8BC3-B8545226942B}" type="datetime1">
              <a:rPr lang="en-US" smtClean="0"/>
              <a:pPr/>
              <a:t>6/1/23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5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8E627FF-A564-FE43-8BC3-B8545226942B}" type="datetime1">
              <a:rPr lang="en-US" smtClean="0"/>
              <a:pPr/>
              <a:t>6/1/23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9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8E627FF-A564-FE43-8BC3-B8545226942B}" type="datetime1">
              <a:rPr lang="en-US" smtClean="0"/>
              <a:pPr/>
              <a:t>6/1/23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895A6-670A-7448-8EB0-8F02718847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2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eb-Gray-Style-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895600" y="620713"/>
            <a:ext cx="5791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ea typeface="Arial" pitchFamily="26" charset="0"/>
                <a:cs typeface="Arial" pitchFamily="26" charset="0"/>
              </a:rPr>
              <a:t>CENTER FOR HIGH PERFORMANCE COMPUTING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16FC7DE1-B1E8-0E43-8902-A6B8D8548CF2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B6857DE-E482-664B-9DAF-74BD27A9380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401BC-B06B-6849-B9E7-E39981DEA45C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6CA9314-EE0B-3B48-A076-6A12237D2552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219200"/>
            <a:ext cx="20383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59626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638C5-467B-824F-B568-BBC2525C6F3A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220D8AB-4353-1741-89AD-A6B6081117C4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45849-51F6-4C4C-AAF8-07A89877A2C8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2447915-5E49-6949-88C6-040B5AC0CE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230AA-F899-9442-ACDD-C8A54CAAB06D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F1DACF8-B80E-5049-AB6E-B944CC92636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860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77A3AA-637D-7F4F-9271-CCDD3C56C589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038CFEA-FD42-FB4E-B1CF-7DA26AB4FF2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DF246-D5C2-794C-8B0B-537E7031259C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3691FDC-7B41-3441-87BD-AB307C5D931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B2F59-DE25-9441-86AE-99658897401C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253B3E3-4F5E-F04E-8EC9-D072D427100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83CB4-0296-DF4D-B76B-C5DD84631B52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B765C18-E0D6-214B-9724-6BA59D0E2BA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E2664-FE5C-2740-B1AA-0FC6F3E635CC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C5D2D06-8857-354B-A6BC-7DB3F58E19D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5EA7B-C363-C740-8C30-0F7A4D658F86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0663AAA-568B-174A-BFD6-6E0BE8FF9E8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Web-Gray-Sty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" pitchFamily="26" charset="0"/>
                <a:cs typeface="Arial" pitchFamily="26" charset="0"/>
              </a:defRPr>
            </a:lvl1pPr>
          </a:lstStyle>
          <a:p>
            <a:fld id="{39E11081-59D3-344C-96FC-19B399255E9E}" type="datetime1">
              <a:rPr lang="en-US"/>
              <a:pPr/>
              <a:t>6/1/23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Arial" pitchFamily="26" charset="0"/>
                <a:cs typeface="Arial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Arial" pitchFamily="26" charset="0"/>
                <a:cs typeface="Arial" pitchFamily="26" charset="0"/>
              </a:defRPr>
            </a:lvl1pPr>
          </a:lstStyle>
          <a:p>
            <a:r>
              <a:rPr lang="en-US"/>
              <a:t>Slide </a:t>
            </a:r>
            <a:fld id="{B09C61DA-0528-6E4F-BFAB-17FE19E2F6C9}" type="slidenum">
              <a:rPr lang="en-US"/>
              <a:pPr/>
              <a:t>‹#›</a:t>
            </a:fld>
            <a:endParaRPr lang="en-US">
              <a:latin typeface="Times" pitchFamily="26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895600" y="620713"/>
            <a:ext cx="5791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ea typeface="Arial" pitchFamily="26" charset="0"/>
                <a:cs typeface="Arial" pitchFamily="26" charset="0"/>
              </a:rPr>
              <a:t>CENTER FOR HIGH PERFORMANCE COMPUTING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454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4545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4545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4545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pc.utah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pc-hpc-users@lists.utah.edu" TargetMode="External"/><Relationship Id="rId4" Type="http://schemas.openxmlformats.org/officeDocument/2006/relationships/hyperlink" Target="mailto:helpdesk@chpc.utah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c.utah.edu/documentation/software/modules.php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cc.utexas.edu/research-development/tacc-projects/lmod" TargetMode="External"/><Relationship Id="rId5" Type="http://schemas.openxmlformats.org/officeDocument/2006/relationships/hyperlink" Target="https://youtu.be/Cu6C5lNLDAY" TargetMode="External"/><Relationship Id="rId4" Type="http://schemas.openxmlformats.org/officeDocument/2006/relationships/hyperlink" Target="https://www.chpc.utah.edu/documentation/software/modules-advanced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8763000" cy="16002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990000"/>
                </a:solidFill>
                <a:latin typeface="+mn-lt"/>
              </a:rPr>
              <a:t>Introduction to Modules at CHPC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75880"/>
            <a:ext cx="8991600" cy="2209800"/>
          </a:xfrm>
        </p:spPr>
        <p:txBody>
          <a:bodyPr/>
          <a:lstStyle/>
          <a:p>
            <a:pPr eaLnBrk="1" hangingPunct="1"/>
            <a:r>
              <a:rPr lang="en-US" sz="2600" dirty="0" err="1"/>
              <a:t>Zhiyu</a:t>
            </a:r>
            <a:r>
              <a:rPr lang="en-US" sz="2600" dirty="0"/>
              <a:t> (Drew) Li &amp; Anita </a:t>
            </a:r>
            <a:r>
              <a:rPr lang="en-US" sz="2600" dirty="0" err="1"/>
              <a:t>Orendt</a:t>
            </a:r>
            <a:endParaRPr lang="en-US" sz="2600" dirty="0"/>
          </a:p>
          <a:p>
            <a:pPr eaLnBrk="1" hangingPunct="1"/>
            <a:r>
              <a:rPr lang="en-US" sz="2600" dirty="0"/>
              <a:t>Research Consulting &amp; Faculty Engagement</a:t>
            </a:r>
          </a:p>
          <a:p>
            <a:pPr eaLnBrk="1" hangingPunct="1"/>
            <a:r>
              <a:rPr lang="en-US" sz="2600" dirty="0"/>
              <a:t>Center for High Performance Computing</a:t>
            </a:r>
          </a:p>
          <a:p>
            <a:pPr eaLnBrk="1" hangingPunct="1"/>
            <a:r>
              <a:rPr lang="en-US" sz="2600" dirty="0"/>
              <a:t>{</a:t>
            </a:r>
            <a:r>
              <a:rPr lang="en-US" sz="2600" dirty="0" err="1"/>
              <a:t>zhiyu.li</a:t>
            </a:r>
            <a:r>
              <a:rPr lang="en-US" sz="2600" dirty="0"/>
              <a:t>; </a:t>
            </a:r>
            <a:r>
              <a:rPr lang="en-US" sz="2600" dirty="0" err="1"/>
              <a:t>anita.orendt</a:t>
            </a:r>
            <a:r>
              <a:rPr lang="en-US" sz="2600" dirty="0"/>
              <a:t>}@</a:t>
            </a:r>
            <a:r>
              <a:rPr lang="en-US" sz="2600" dirty="0" err="1"/>
              <a:t>utah.edu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3164832" y="586740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066801"/>
            <a:ext cx="8991600" cy="685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990000"/>
                </a:solidFill>
                <a:latin typeface="+mn-lt"/>
              </a:rPr>
              <a:t>Other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339" y="1905000"/>
            <a:ext cx="9144000" cy="4495800"/>
          </a:xfrm>
        </p:spPr>
        <p:txBody>
          <a:bodyPr>
            <a:noAutofit/>
          </a:bodyPr>
          <a:lstStyle/>
          <a:p>
            <a:r>
              <a:rPr lang="en-US" sz="2800" dirty="0"/>
              <a:t>We also define module “families”; can only have one module in a family loaded at one time</a:t>
            </a:r>
          </a:p>
          <a:p>
            <a:pPr lvl="1"/>
            <a:r>
              <a:rPr lang="en-US" sz="2400" dirty="0"/>
              <a:t>Used for python, compilers, </a:t>
            </a:r>
            <a:r>
              <a:rPr lang="en-US" sz="2400" dirty="0" err="1"/>
              <a:t>mpi</a:t>
            </a:r>
            <a:r>
              <a:rPr lang="en-US" sz="2400" dirty="0"/>
              <a:t>, R</a:t>
            </a:r>
          </a:p>
          <a:p>
            <a:pPr lvl="1"/>
            <a:r>
              <a:rPr lang="en-US" sz="2400" dirty="0"/>
              <a:t>For example, if you have intel loaded, and load any </a:t>
            </a:r>
            <a:r>
              <a:rPr lang="en-US" sz="2400" dirty="0" err="1"/>
              <a:t>gcc</a:t>
            </a:r>
            <a:r>
              <a:rPr lang="en-US" sz="2400" dirty="0"/>
              <a:t> it will unload intel</a:t>
            </a:r>
          </a:p>
          <a:p>
            <a:r>
              <a:rPr lang="en-US" sz="2800" dirty="0"/>
              <a:t>Parallel versions of boost, HDF5 have separate modules</a:t>
            </a:r>
          </a:p>
          <a:p>
            <a:pPr lvl="1"/>
            <a:r>
              <a:rPr lang="en-US" sz="2400" dirty="0"/>
              <a:t>hdf5 for module for serial build, phdf5 for module for parallel build</a:t>
            </a:r>
          </a:p>
          <a:p>
            <a:pPr lvl="1"/>
            <a:r>
              <a:rPr lang="en-US" sz="2400" dirty="0"/>
              <a:t>boost for serial, </a:t>
            </a:r>
            <a:r>
              <a:rPr lang="en-US" sz="2400" dirty="0" err="1"/>
              <a:t>pboost</a:t>
            </a:r>
            <a:r>
              <a:rPr lang="en-US" sz="2400" dirty="0"/>
              <a:t> for parallel</a:t>
            </a:r>
          </a:p>
          <a:p>
            <a:pPr marL="0" indent="0">
              <a:buNone/>
            </a:pPr>
            <a:endParaRPr lang="en-US" sz="1050" b="1" i="1" dirty="0"/>
          </a:p>
        </p:txBody>
      </p:sp>
    </p:spTree>
    <p:extLst>
      <p:ext uri="{BB962C8B-B14F-4D97-AF65-F5344CB8AC3E}">
        <p14:creationId xmlns:p14="http://schemas.microsoft.com/office/powerpoint/2010/main" val="136921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Default, aliases, and hidden modules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r>
              <a:rPr lang="en-US" sz="2600" dirty="0"/>
              <a:t>For some applications have a default module – one that is installed if you do not provide a specific version</a:t>
            </a:r>
          </a:p>
          <a:p>
            <a:pPr lvl="1"/>
            <a:r>
              <a:rPr lang="en-US" sz="2200" dirty="0"/>
              <a:t>Typically, but not always, the latest version is specified to be the default</a:t>
            </a:r>
          </a:p>
          <a:p>
            <a:r>
              <a:rPr lang="en-US" sz="2600" dirty="0"/>
              <a:t>For some modules, especially those with long version names, there is also an alias defined</a:t>
            </a:r>
          </a:p>
          <a:p>
            <a:r>
              <a:rPr lang="en-US" sz="2600" dirty="0"/>
              <a:t>We have depreciated older installations and their modules so some modules have been hidden</a:t>
            </a:r>
          </a:p>
          <a:p>
            <a:pPr lvl="1"/>
            <a:r>
              <a:rPr lang="en-US" sz="2200" dirty="0"/>
              <a:t>Many depreciated modules were from old OS, so some may not work on current OS</a:t>
            </a:r>
          </a:p>
          <a:p>
            <a:pPr lvl="1"/>
            <a:r>
              <a:rPr lang="en-US" sz="2200" dirty="0"/>
              <a:t> </a:t>
            </a:r>
            <a:r>
              <a:rPr lang="en-US" sz="2200" b="1" dirty="0"/>
              <a:t>module --</a:t>
            </a:r>
            <a:r>
              <a:rPr lang="en-US" sz="2200" b="1" dirty="0" err="1"/>
              <a:t>show_hidden</a:t>
            </a:r>
            <a:r>
              <a:rPr lang="en-US" sz="2200" b="1" dirty="0"/>
              <a:t> avail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99819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Rocky8 changes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495800"/>
          </a:xfrm>
        </p:spPr>
        <p:txBody>
          <a:bodyPr/>
          <a:lstStyle/>
          <a:p>
            <a:r>
              <a:rPr lang="en-US" sz="2600" dirty="0"/>
              <a:t>For intel compilers</a:t>
            </a:r>
          </a:p>
          <a:p>
            <a:pPr lvl="1"/>
            <a:r>
              <a:rPr lang="en-US" sz="2200" dirty="0"/>
              <a:t>intel-</a:t>
            </a:r>
            <a:r>
              <a:rPr lang="en-US" sz="2200" dirty="0" err="1"/>
              <a:t>oneapi</a:t>
            </a:r>
            <a:r>
              <a:rPr lang="en-US" sz="2200" dirty="0"/>
              <a:t>-compliers</a:t>
            </a:r>
          </a:p>
          <a:p>
            <a:r>
              <a:rPr lang="en-US" sz="2600" dirty="0"/>
              <a:t>For intel </a:t>
            </a:r>
            <a:r>
              <a:rPr lang="en-US" sz="2600" dirty="0" err="1"/>
              <a:t>mpi</a:t>
            </a:r>
            <a:endParaRPr lang="en-US" sz="2600" dirty="0"/>
          </a:p>
          <a:p>
            <a:pPr lvl="1"/>
            <a:r>
              <a:rPr lang="en-US" sz="2200" dirty="0"/>
              <a:t>intel-</a:t>
            </a:r>
            <a:r>
              <a:rPr lang="en-US" sz="2200" dirty="0" err="1"/>
              <a:t>oneapi</a:t>
            </a:r>
            <a:r>
              <a:rPr lang="en-US" sz="2200" dirty="0"/>
              <a:t>-</a:t>
            </a:r>
            <a:r>
              <a:rPr lang="en-US" sz="2200" dirty="0" err="1"/>
              <a:t>mpi</a:t>
            </a:r>
            <a:endParaRPr lang="en-US" sz="2200" dirty="0"/>
          </a:p>
          <a:p>
            <a:r>
              <a:rPr lang="en-US" sz="2600" dirty="0"/>
              <a:t>For intel </a:t>
            </a:r>
            <a:r>
              <a:rPr lang="en-US" sz="2600" dirty="0" err="1"/>
              <a:t>mkl</a:t>
            </a:r>
            <a:endParaRPr lang="en-US" sz="2600" dirty="0"/>
          </a:p>
          <a:p>
            <a:pPr lvl="1"/>
            <a:r>
              <a:rPr lang="en-US" sz="2200" dirty="0"/>
              <a:t>intel-</a:t>
            </a:r>
            <a:r>
              <a:rPr lang="en-US" sz="2200" dirty="0" err="1"/>
              <a:t>oneapi</a:t>
            </a:r>
            <a:r>
              <a:rPr lang="en-US" sz="2200" dirty="0"/>
              <a:t>-</a:t>
            </a:r>
            <a:r>
              <a:rPr lang="en-US" sz="2200" dirty="0" err="1"/>
              <a:t>mkl</a:t>
            </a:r>
            <a:endParaRPr lang="en-US" sz="2200" dirty="0"/>
          </a:p>
          <a:p>
            <a:r>
              <a:rPr lang="en-US" sz="2600" dirty="0"/>
              <a:t>For </a:t>
            </a:r>
            <a:r>
              <a:rPr lang="en-US" sz="2600" dirty="0" err="1"/>
              <a:t>netcdf</a:t>
            </a:r>
            <a:endParaRPr lang="en-US" sz="2600" dirty="0"/>
          </a:p>
          <a:p>
            <a:pPr lvl="1"/>
            <a:r>
              <a:rPr lang="en-US" sz="2200" dirty="0" err="1"/>
              <a:t>netcdf</a:t>
            </a:r>
            <a:r>
              <a:rPr lang="en-US" sz="2200" dirty="0"/>
              <a:t>-c, </a:t>
            </a:r>
            <a:r>
              <a:rPr lang="en-US" sz="2200" dirty="0" err="1"/>
              <a:t>netcdf</a:t>
            </a:r>
            <a:r>
              <a:rPr lang="en-US" sz="2200" dirty="0"/>
              <a:t>-cxx, </a:t>
            </a:r>
            <a:r>
              <a:rPr lang="en-US" sz="2200" dirty="0" err="1"/>
              <a:t>netcdf-fortran</a:t>
            </a:r>
            <a:endParaRPr lang="en-US" sz="2200" dirty="0"/>
          </a:p>
          <a:p>
            <a:r>
              <a:rPr lang="en-US" sz="2600" dirty="0"/>
              <a:t>For </a:t>
            </a:r>
            <a:r>
              <a:rPr lang="en-US" sz="2600" dirty="0" err="1"/>
              <a:t>pgi</a:t>
            </a:r>
            <a:r>
              <a:rPr lang="en-US" sz="2600" dirty="0"/>
              <a:t> – now </a:t>
            </a:r>
            <a:r>
              <a:rPr lang="en-US" sz="2600" dirty="0" err="1"/>
              <a:t>nvhpc</a:t>
            </a:r>
            <a:endParaRPr lang="en-US" sz="2600" dirty="0"/>
          </a:p>
          <a:p>
            <a:r>
              <a:rPr lang="en-US" sz="2600" dirty="0"/>
              <a:t>For </a:t>
            </a:r>
            <a:r>
              <a:rPr lang="en-US" sz="2600" dirty="0" err="1"/>
              <a:t>gcc</a:t>
            </a:r>
            <a:r>
              <a:rPr lang="en-US" sz="2600" dirty="0"/>
              <a:t> – default version is </a:t>
            </a:r>
            <a:r>
              <a:rPr lang="en-US" sz="2600" dirty="0" err="1"/>
              <a:t>gcc</a:t>
            </a:r>
            <a:r>
              <a:rPr lang="en-US" sz="2600" dirty="0"/>
              <a:t>/8.5.0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0" indent="0" eaLnBrk="1" hangingPunct="1">
              <a:buNone/>
            </a:pPr>
            <a:r>
              <a:rPr lang="en-US" sz="2000" dirty="0"/>
              <a:t>https://chpc.utah.edu/documentation/software/rockylinux8-osupdate.php</a:t>
            </a:r>
          </a:p>
          <a:p>
            <a:pPr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73208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Rocky8 changes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r>
              <a:rPr lang="en-US" sz="2600" dirty="0"/>
              <a:t>For python </a:t>
            </a:r>
          </a:p>
          <a:p>
            <a:pPr lvl="1"/>
            <a:r>
              <a:rPr lang="en-US" sz="2200" dirty="0"/>
              <a:t>No /</a:t>
            </a:r>
            <a:r>
              <a:rPr lang="en-US" sz="2200" dirty="0" err="1"/>
              <a:t>usr</a:t>
            </a:r>
            <a:r>
              <a:rPr lang="en-US" sz="2200" dirty="0"/>
              <a:t>/bin/python, instead there is /</a:t>
            </a:r>
            <a:r>
              <a:rPr lang="en-US" sz="2200" dirty="0" err="1"/>
              <a:t>usr</a:t>
            </a:r>
            <a:r>
              <a:rPr lang="en-US" sz="2200" dirty="0"/>
              <a:t>/bin/python2 (2.7.18), /</a:t>
            </a:r>
            <a:r>
              <a:rPr lang="en-US" sz="2200" dirty="0" err="1"/>
              <a:t>usr</a:t>
            </a:r>
            <a:r>
              <a:rPr lang="en-US" sz="2200" dirty="0"/>
              <a:t>/bin/python3 (3.6.8)</a:t>
            </a:r>
          </a:p>
          <a:p>
            <a:pPr lvl="2"/>
            <a:r>
              <a:rPr lang="en-US" sz="1800" dirty="0"/>
              <a:t>For these we have created modules python/2.7.18 and python/3.6.8 so that these can be used with ‘python’</a:t>
            </a:r>
          </a:p>
          <a:p>
            <a:pPr lvl="1"/>
            <a:r>
              <a:rPr lang="en-US" sz="2200" dirty="0"/>
              <a:t>CHPC installed 3.10.3 is default when using ml python</a:t>
            </a:r>
          </a:p>
          <a:p>
            <a:r>
              <a:rPr lang="en-US" sz="2600" dirty="0"/>
              <a:t>For R</a:t>
            </a:r>
          </a:p>
          <a:p>
            <a:pPr lvl="1"/>
            <a:r>
              <a:rPr lang="en-US" sz="2200" dirty="0"/>
              <a:t>4.2.2 is default</a:t>
            </a:r>
          </a:p>
          <a:p>
            <a:pPr lvl="1"/>
            <a:r>
              <a:rPr lang="en-US" sz="2200" dirty="0"/>
              <a:t>Can still use the containerized builds of R</a:t>
            </a:r>
          </a:p>
          <a:p>
            <a:pPr lvl="2"/>
            <a:r>
              <a:rPr lang="en-US" sz="1800" dirty="0"/>
              <a:t> R/4.1.2-basic</a:t>
            </a:r>
          </a:p>
          <a:p>
            <a:pPr lvl="2"/>
            <a:r>
              <a:rPr lang="en-US" sz="1800" dirty="0"/>
              <a:t> R/4.1.2-bioconductor</a:t>
            </a:r>
          </a:p>
          <a:p>
            <a:pPr lvl="2"/>
            <a:r>
              <a:rPr lang="en-US" sz="1800" dirty="0"/>
              <a:t> R/4.1.2-geospatial</a:t>
            </a:r>
          </a:p>
          <a:p>
            <a:pPr marL="457200" lvl="1" indent="0">
              <a:buNone/>
            </a:pPr>
            <a:endParaRPr lang="en-US" sz="2200" dirty="0"/>
          </a:p>
          <a:p>
            <a:pPr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5356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066801"/>
            <a:ext cx="8991600" cy="6096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990000"/>
                </a:solidFill>
                <a:latin typeface="+mn-lt"/>
              </a:rPr>
              <a:t>Module avail command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700" y="1981200"/>
            <a:ext cx="9144000" cy="4724400"/>
          </a:xfrm>
        </p:spPr>
        <p:txBody>
          <a:bodyPr>
            <a:noAutofit/>
          </a:bodyPr>
          <a:lstStyle/>
          <a:p>
            <a:r>
              <a:rPr lang="en-US" b="1" dirty="0"/>
              <a:t>module avail</a:t>
            </a:r>
            <a:r>
              <a:rPr lang="en-US" dirty="0"/>
              <a:t> shows all modules available based on already loaded module</a:t>
            </a:r>
          </a:p>
          <a:p>
            <a:pPr lvl="1"/>
            <a:r>
              <a:rPr lang="en-US" dirty="0"/>
              <a:t>This also marks default (D), already loaded (L), </a:t>
            </a:r>
            <a:r>
              <a:rPr lang="en-US" dirty="0" err="1"/>
              <a:t>gpu</a:t>
            </a:r>
            <a:r>
              <a:rPr lang="en-US" dirty="0"/>
              <a:t> specific (g) and aliases</a:t>
            </a:r>
          </a:p>
          <a:p>
            <a:r>
              <a:rPr lang="en-US" dirty="0"/>
              <a:t>Some modules are dependent on other modules based on organization</a:t>
            </a:r>
          </a:p>
          <a:p>
            <a:pPr lvl="1"/>
            <a:r>
              <a:rPr lang="en-US" dirty="0"/>
              <a:t>these modules are not listed unless the modules they depend on are loaded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7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066801"/>
            <a:ext cx="8991600" cy="6096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990000"/>
                </a:solidFill>
                <a:latin typeface="+mn-lt"/>
              </a:rPr>
              <a:t>Module show command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867" y="2133600"/>
            <a:ext cx="9144000" cy="4724400"/>
          </a:xfrm>
        </p:spPr>
        <p:txBody>
          <a:bodyPr>
            <a:noAutofit/>
          </a:bodyPr>
          <a:lstStyle/>
          <a:p>
            <a:r>
              <a:rPr lang="en-US" dirty="0"/>
              <a:t>Format </a:t>
            </a:r>
            <a:r>
              <a:rPr lang="en-US" b="1" dirty="0"/>
              <a:t>module show </a:t>
            </a:r>
            <a:r>
              <a:rPr lang="en-US" b="1" dirty="0" err="1"/>
              <a:t>modulename</a:t>
            </a:r>
            <a:r>
              <a:rPr lang="en-US" b="1" dirty="0"/>
              <a:t>/version</a:t>
            </a:r>
          </a:p>
          <a:p>
            <a:r>
              <a:rPr lang="en-US" dirty="0"/>
              <a:t>Shows you the content of the module file</a:t>
            </a:r>
          </a:p>
          <a:p>
            <a:r>
              <a:rPr lang="en-US" dirty="0"/>
              <a:t>This is useful if there is information on running the program included in the module </a:t>
            </a:r>
          </a:p>
          <a:p>
            <a:r>
              <a:rPr lang="en-US" dirty="0"/>
              <a:t>Only works if module is available, i.e., you have modules that it depends on loaded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9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066801"/>
            <a:ext cx="8991600" cy="6096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990000"/>
                </a:solidFill>
                <a:latin typeface="+mn-lt"/>
              </a:rPr>
              <a:t>Module spider command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63500" y="2057400"/>
            <a:ext cx="9144000" cy="4724400"/>
          </a:xfrm>
        </p:spPr>
        <p:txBody>
          <a:bodyPr>
            <a:noAutofit/>
          </a:bodyPr>
          <a:lstStyle/>
          <a:p>
            <a:r>
              <a:rPr lang="en-US" b="1" dirty="0"/>
              <a:t>module spider</a:t>
            </a:r>
            <a:r>
              <a:rPr lang="en-US" dirty="0"/>
              <a:t> shows all modules, including modules that aren't available</a:t>
            </a:r>
          </a:p>
          <a:p>
            <a:r>
              <a:rPr lang="en-US" dirty="0"/>
              <a:t>Use </a:t>
            </a:r>
            <a:r>
              <a:rPr lang="en-US" b="1" dirty="0"/>
              <a:t>module spider &lt;string&gt; </a:t>
            </a:r>
            <a:r>
              <a:rPr lang="en-US" dirty="0"/>
              <a:t>to see a subset of modules with </a:t>
            </a:r>
            <a:r>
              <a:rPr lang="en-US" b="1" dirty="0"/>
              <a:t>string</a:t>
            </a:r>
            <a:r>
              <a:rPr lang="en-US" dirty="0"/>
              <a:t> in name, along with how to either load the module or how to get more detailed information on how to load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Advanced Modules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686800" cy="3962400"/>
          </a:xfrm>
        </p:spPr>
        <p:txBody>
          <a:bodyPr/>
          <a:lstStyle/>
          <a:p>
            <a:r>
              <a:rPr lang="en-US" dirty="0"/>
              <a:t>Users can create “save lists” for commonly needed environments</a:t>
            </a:r>
          </a:p>
          <a:p>
            <a:r>
              <a:rPr lang="en-US" dirty="0"/>
              <a:t>Users can write and use their own modules, creating modules for their own installations </a:t>
            </a:r>
          </a:p>
          <a:p>
            <a:r>
              <a:rPr lang="en-US" dirty="0"/>
              <a:t>Contact CHPC if you need assistance doing this</a:t>
            </a:r>
          </a:p>
          <a:p>
            <a:pPr marL="0" indent="0" eaLnBrk="1" hangingPunct="1">
              <a:buNone/>
            </a:pPr>
            <a:r>
              <a:rPr lang="en-US" sz="2400" dirty="0"/>
              <a:t>          </a:t>
            </a:r>
          </a:p>
          <a:p>
            <a:pPr marL="0" lvl="1" indent="0">
              <a:buNone/>
            </a:pPr>
            <a:endParaRPr lang="en-US" sz="2400" dirty="0"/>
          </a:p>
          <a:p>
            <a:pPr lvl="1" eaLnBrk="1" hangingPunct="1">
              <a:buFontTx/>
              <a:buNone/>
            </a:pPr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Getting Help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9067800" cy="4267200"/>
          </a:xfrm>
        </p:spPr>
        <p:txBody>
          <a:bodyPr/>
          <a:lstStyle/>
          <a:p>
            <a:pPr eaLnBrk="1" hangingPunct="1"/>
            <a:r>
              <a:rPr lang="en-US" sz="2800" dirty="0"/>
              <a:t>CHPC website</a:t>
            </a:r>
          </a:p>
          <a:p>
            <a:pPr lvl="1" eaLnBrk="1" hangingPunct="1"/>
            <a:r>
              <a:rPr lang="en-US" sz="2400" dirty="0">
                <a:hlinkClick r:id="rId3"/>
              </a:rPr>
              <a:t>www.chpc.utah.edu</a:t>
            </a:r>
            <a:endParaRPr lang="en-US" sz="2400" dirty="0"/>
          </a:p>
          <a:p>
            <a:pPr lvl="2" eaLnBrk="1" hangingPunct="1"/>
            <a:r>
              <a:rPr lang="en-US" sz="2200" dirty="0"/>
              <a:t>Getting started guide, cluster usage guides, software manual pages, CHPC policies</a:t>
            </a:r>
          </a:p>
          <a:p>
            <a:pPr eaLnBrk="1" hangingPunct="1"/>
            <a:r>
              <a:rPr lang="en-US" sz="2800" dirty="0"/>
              <a:t>Service-Now issue/incident tracking system</a:t>
            </a:r>
          </a:p>
          <a:p>
            <a:pPr lvl="1" eaLnBrk="1" hangingPunct="1"/>
            <a:r>
              <a:rPr lang="en-US" sz="2400" dirty="0"/>
              <a:t>Email: </a:t>
            </a:r>
            <a:r>
              <a:rPr lang="en-US" sz="2400" dirty="0">
                <a:hlinkClick r:id="rId4"/>
              </a:rPr>
              <a:t>helpdesk@chpc.utah.edu</a:t>
            </a:r>
            <a:r>
              <a:rPr lang="en-US" sz="2400" dirty="0"/>
              <a:t> </a:t>
            </a:r>
          </a:p>
          <a:p>
            <a:pPr eaLnBrk="1" hangingPunct="1"/>
            <a:r>
              <a:rPr lang="en-US" sz="2400" dirty="0"/>
              <a:t>Help Desk: 405 INSCC, 581-6440  (9-6 M-F)</a:t>
            </a:r>
          </a:p>
          <a:p>
            <a:pPr eaLnBrk="1" hangingPunct="1"/>
            <a:r>
              <a:rPr lang="en-US" sz="2400" dirty="0"/>
              <a:t>We use </a:t>
            </a:r>
            <a:r>
              <a:rPr lang="en-US" sz="2400" dirty="0">
                <a:hlinkClick r:id="rId5"/>
              </a:rPr>
              <a:t>chpc-hpc-users@lists.utah.edu</a:t>
            </a:r>
            <a:r>
              <a:rPr lang="en-US" sz="2400" dirty="0"/>
              <a:t> for sending messages to users</a:t>
            </a:r>
          </a:p>
        </p:txBody>
      </p:sp>
    </p:spTree>
    <p:extLst>
      <p:ext uri="{BB962C8B-B14F-4D97-AF65-F5344CB8AC3E}">
        <p14:creationId xmlns:p14="http://schemas.microsoft.com/office/powerpoint/2010/main" val="27420985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086600" cy="1252727"/>
          </a:xfrm>
          <a:prstGeom prst="rect">
            <a:avLst/>
          </a:prstGeom>
          <a:noFill/>
          <a:ln>
            <a:noFill/>
          </a:ln>
        </p:spPr>
        <p:txBody>
          <a:bodyPr lIns="64275" tIns="64275" rIns="64275" bIns="64275" anchor="ctr" anchorCtr="0">
            <a:noAutofit/>
          </a:bodyPr>
          <a:lstStyle/>
          <a:p>
            <a:pPr marL="0" marR="0" lvl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Overview of Talk</a:t>
            </a:r>
            <a:endParaRPr lang="en-US" sz="4000" b="1" i="0" u="none" strike="noStrike" cap="none" baseline="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Shape 34"/>
          <p:cNvSpPr txBox="1">
            <a:spLocks noGrp="1"/>
          </p:cNvSpPr>
          <p:nvPr>
            <p:ph type="body" idx="1"/>
          </p:nvPr>
        </p:nvSpPr>
        <p:spPr>
          <a:xfrm>
            <a:off x="0" y="1905000"/>
            <a:ext cx="9005776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2438"/>
            <a:r>
              <a:rPr lang="en-US" sz="2800" dirty="0">
                <a:solidFill>
                  <a:schemeClr val="tx1"/>
                </a:solidFill>
                <a:sym typeface="Arial"/>
                <a:rtl val="0"/>
              </a:rPr>
              <a:t>Why Modules</a:t>
            </a:r>
          </a:p>
          <a:p>
            <a:pPr marL="452438"/>
            <a:r>
              <a:rPr lang="en-US" sz="2800" dirty="0">
                <a:solidFill>
                  <a:schemeClr val="tx1"/>
                </a:solidFill>
                <a:sym typeface="Arial"/>
                <a:rtl val="0"/>
              </a:rPr>
              <a:t>Where to find information</a:t>
            </a:r>
          </a:p>
          <a:p>
            <a:pPr marL="452438"/>
            <a:r>
              <a:rPr lang="en-US" sz="2800" dirty="0">
                <a:solidFill>
                  <a:schemeClr val="tx1"/>
                </a:solidFill>
                <a:sym typeface="Arial"/>
                <a:rtl val="0"/>
              </a:rPr>
              <a:t>How to setup to use modules</a:t>
            </a:r>
          </a:p>
          <a:p>
            <a:pPr marL="452438"/>
            <a:r>
              <a:rPr lang="en-US" sz="2800" b="0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Module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basics</a:t>
            </a:r>
          </a:p>
          <a:p>
            <a:pPr marL="452438"/>
            <a:r>
              <a:rPr lang="en-US" sz="2800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Advanced</a:t>
            </a: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Modules</a:t>
            </a:r>
          </a:p>
          <a:p>
            <a:pPr marL="452438"/>
            <a:r>
              <a:rPr lang="en-US" sz="2800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Demonstration</a:t>
            </a:r>
          </a:p>
          <a:p>
            <a:pPr marL="0" indent="0">
              <a:buNone/>
            </a:pPr>
            <a:endParaRPr lang="en-US" sz="1400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8978097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7D1F06"/>
                </a:solidFill>
                <a:latin typeface="+mn-lt"/>
              </a:rPr>
              <a:t>What modules do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2161903"/>
            <a:ext cx="8972107" cy="4086497"/>
          </a:xfrm>
        </p:spPr>
        <p:txBody>
          <a:bodyPr/>
          <a:lstStyle/>
          <a:p>
            <a:r>
              <a:rPr lang="en-US" dirty="0"/>
              <a:t>Modules are a way of managing the user’s shell environment in an interactive session or a batch job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3076" name="Picture 4" descr="Getting started with the command line">
            <a:extLst>
              <a:ext uri="{FF2B5EF4-FFF2-40B4-BE49-F238E27FC236}">
                <a16:creationId xmlns:a16="http://schemas.microsoft.com/office/drawing/2014/main" id="{C25C6AF4-A136-FCA7-BDB5-A607054B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8079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รูปภาพSoftware Modules – เลือกดูภาพถ่ายสต็อก เวกเตอร์ และวิดีโอ1,400 |  Adobe Stock">
            <a:extLst>
              <a:ext uri="{FF2B5EF4-FFF2-40B4-BE49-F238E27FC236}">
                <a16:creationId xmlns:a16="http://schemas.microsoft.com/office/drawing/2014/main" id="{6B32EB1C-37B3-4E1F-24A1-D0B4AA4A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65" y="447639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D76A8D-6349-E62E-A4C1-63FA5B356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277" y="4628089"/>
            <a:ext cx="1676400" cy="16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24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Why Modules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23011"/>
            <a:ext cx="8972107" cy="4572000"/>
          </a:xfrm>
        </p:spPr>
        <p:txBody>
          <a:bodyPr/>
          <a:lstStyle/>
          <a:p>
            <a:r>
              <a:rPr lang="en-US" sz="2800" dirty="0"/>
              <a:t>Modules lets users dynamically change the environment – including easily adding and removing directories needed for a given task from $PATH </a:t>
            </a:r>
            <a:r>
              <a:rPr lang="en-US" sz="2800" dirty="0" err="1"/>
              <a:t>etc</a:t>
            </a:r>
            <a:r>
              <a:rPr lang="en-US" sz="2800" dirty="0"/>
              <a:t> – without needing to log out and back in</a:t>
            </a:r>
          </a:p>
          <a:p>
            <a:r>
              <a:rPr lang="en-US" sz="2800" dirty="0"/>
              <a:t>Easy to switch between version of a package or application – again without having to start a new session</a:t>
            </a:r>
          </a:p>
          <a:p>
            <a:r>
              <a:rPr lang="en-US" sz="2800" dirty="0"/>
              <a:t>Useful when packages have conflicts in their environment settings </a:t>
            </a:r>
          </a:p>
          <a:p>
            <a:pPr marL="0" indent="0" eaLnBrk="1" hangingPunct="1">
              <a:buNone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Module Documentation at CHPC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7846" y="1909354"/>
            <a:ext cx="8972107" cy="4191000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https://www.chpc.utah.edu/documentation/software/modules.php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https://www.chpc.utah.edu/documentation/software/modules-advanced.php</a:t>
            </a:r>
            <a:endParaRPr lang="en-US" sz="2400" dirty="0"/>
          </a:p>
          <a:p>
            <a:r>
              <a:rPr lang="en-US" sz="2400" dirty="0"/>
              <a:t>Video -- </a:t>
            </a:r>
            <a:r>
              <a:rPr lang="en-US" sz="2400" dirty="0">
                <a:hlinkClick r:id="rId5"/>
              </a:rPr>
              <a:t>https://youtu.be/Cu6C5lNLDAY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990000"/>
                </a:solidFill>
              </a:rPr>
              <a:t>We make use of TACC’s LMOD</a:t>
            </a:r>
          </a:p>
          <a:p>
            <a:r>
              <a:rPr lang="en-US" sz="2400" dirty="0">
                <a:hlinkClick r:id="rId6"/>
              </a:rPr>
              <a:t>https://www.tacc.utexas.edu/research-development/tacc-projects/lmod</a:t>
            </a:r>
            <a:r>
              <a:rPr lang="en-US" sz="2400" dirty="0"/>
              <a:t> </a:t>
            </a:r>
          </a:p>
          <a:p>
            <a:r>
              <a:rPr lang="en-US" sz="2400" dirty="0"/>
              <a:t>LUA based </a:t>
            </a:r>
          </a:p>
          <a:p>
            <a:endParaRPr lang="en-US" dirty="0"/>
          </a:p>
          <a:p>
            <a:pPr marL="0" indent="0" eaLnBrk="1" hangingPunct="1">
              <a:buNone/>
            </a:pPr>
            <a:endParaRPr lang="en-US" sz="2800" dirty="0"/>
          </a:p>
        </p:txBody>
      </p:sp>
      <p:pic>
        <p:nvPicPr>
          <p:cNvPr id="1026" name="Picture 2" descr="Lmod: A New Environment Module System — Lmod 8.7.25 documentation">
            <a:extLst>
              <a:ext uri="{FF2B5EF4-FFF2-40B4-BE49-F238E27FC236}">
                <a16:creationId xmlns:a16="http://schemas.microsoft.com/office/drawing/2014/main" id="{F2C39FDD-0FD4-C017-6676-09B688AE0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18781"/>
            <a:ext cx="2330450" cy="7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68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1893" y="1371600"/>
            <a:ext cx="8972107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990000"/>
                </a:solidFill>
              </a:rPr>
              <a:t>All accounts automatically use modules </a:t>
            </a:r>
            <a:r>
              <a:rPr lang="en-US" dirty="0"/>
              <a:t>–</a:t>
            </a:r>
          </a:p>
          <a:p>
            <a:r>
              <a:rPr lang="en-US" dirty="0"/>
              <a:t>This is done via the login scripts CHPC provides all accounts, even if you have older dot files</a:t>
            </a:r>
          </a:p>
          <a:p>
            <a:r>
              <a:rPr lang="en-US" dirty="0"/>
              <a:t>CHPC uses modules to set up environments upon login: </a:t>
            </a:r>
            <a:r>
              <a:rPr lang="en-US" dirty="0" err="1"/>
              <a:t>chpc</a:t>
            </a:r>
            <a:r>
              <a:rPr lang="en-US" dirty="0"/>
              <a:t>/1.0</a:t>
            </a:r>
            <a:endParaRPr lang="en-US" sz="3200" dirty="0"/>
          </a:p>
          <a:p>
            <a:pPr marL="0" indent="0" eaLnBrk="1" hangingPunct="1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24407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8846288" cy="7620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990000"/>
                </a:solidFill>
                <a:latin typeface="+mn-lt"/>
              </a:rPr>
              <a:t>Recommendations &amp; Helpful Hints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-1438" y="1752600"/>
            <a:ext cx="8846288" cy="4419600"/>
          </a:xfrm>
        </p:spPr>
        <p:txBody>
          <a:bodyPr/>
          <a:lstStyle/>
          <a:p>
            <a:r>
              <a:rPr lang="en-US" sz="2400" dirty="0"/>
              <a:t>Keep both the </a:t>
            </a:r>
            <a:r>
              <a:rPr lang="en-US" sz="2400" dirty="0" err="1"/>
              <a:t>cshell</a:t>
            </a:r>
            <a:r>
              <a:rPr lang="en-US" sz="2400" dirty="0"/>
              <a:t> and bash versions of provided login scripts in your home directory</a:t>
            </a:r>
          </a:p>
          <a:p>
            <a:pPr lvl="1"/>
            <a:r>
              <a:rPr lang="en-US" sz="2000" dirty="0"/>
              <a:t>Standard CHPC provided scripts found in /</a:t>
            </a:r>
            <a:r>
              <a:rPr lang="en-US" sz="2000" dirty="0" err="1"/>
              <a:t>uufs</a:t>
            </a:r>
            <a:r>
              <a:rPr lang="en-US" sz="2000" dirty="0"/>
              <a:t>/chpc.utah.edu/sys/</a:t>
            </a:r>
            <a:r>
              <a:rPr lang="en-US" sz="2000" dirty="0" err="1"/>
              <a:t>modulefiles</a:t>
            </a:r>
            <a:r>
              <a:rPr lang="en-US" sz="2000" dirty="0"/>
              <a:t>/templates</a:t>
            </a:r>
          </a:p>
          <a:p>
            <a:r>
              <a:rPr lang="en-US" sz="2400" b="1" dirty="0"/>
              <a:t>DO NOT </a:t>
            </a:r>
            <a:r>
              <a:rPr lang="en-US" sz="2400" dirty="0"/>
              <a:t>make changes in the .</a:t>
            </a:r>
            <a:r>
              <a:rPr lang="en-US" sz="2400" dirty="0" err="1"/>
              <a:t>tcshrc</a:t>
            </a:r>
            <a:r>
              <a:rPr lang="en-US" sz="2400" dirty="0"/>
              <a:t> and .</a:t>
            </a:r>
            <a:r>
              <a:rPr lang="en-US" sz="2400" dirty="0" err="1"/>
              <a:t>bashrc</a:t>
            </a:r>
            <a:endParaRPr lang="en-US" sz="2400" dirty="0"/>
          </a:p>
          <a:p>
            <a:r>
              <a:rPr lang="en-US" sz="2400" dirty="0"/>
              <a:t>Use the .</a:t>
            </a:r>
            <a:r>
              <a:rPr lang="en-US" sz="2400" dirty="0" err="1"/>
              <a:t>custom.csh</a:t>
            </a:r>
            <a:r>
              <a:rPr lang="en-US" sz="2400" dirty="0"/>
              <a:t>/.custom.sh to load modules for programs regularly used in </a:t>
            </a:r>
            <a:r>
              <a:rPr lang="en-US" sz="2400" dirty="0" err="1"/>
              <a:t>ssh</a:t>
            </a:r>
            <a:r>
              <a:rPr lang="en-US" sz="2400" dirty="0"/>
              <a:t> sessions</a:t>
            </a:r>
          </a:p>
          <a:p>
            <a:r>
              <a:rPr lang="en-US" sz="2400" dirty="0"/>
              <a:t>Use .aliases file to create aliases – but do not set other environment variables in this file; if this file exists it will be sourced during login</a:t>
            </a:r>
          </a:p>
          <a:p>
            <a:r>
              <a:rPr lang="en-US" sz="2400" dirty="0"/>
              <a:t>Module spider (more later) is easiest way to search for modules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02696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800" b="1" dirty="0">
                <a:solidFill>
                  <a:srgbClr val="990000"/>
                </a:solidFill>
                <a:latin typeface="Arial (Body)"/>
              </a:rPr>
              <a:t>Basic Module commands</a:t>
            </a:r>
            <a:br>
              <a:rPr lang="en-US" sz="4000" dirty="0"/>
            </a:br>
            <a:endParaRPr lang="en-US" sz="40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419600"/>
          </a:xfrm>
        </p:spPr>
        <p:txBody>
          <a:bodyPr/>
          <a:lstStyle/>
          <a:p>
            <a:r>
              <a:rPr lang="en-US" sz="2000" b="1" dirty="0"/>
              <a:t>module</a:t>
            </a:r>
            <a:r>
              <a:rPr lang="en-US" sz="2000" dirty="0"/>
              <a:t> - shows the list of module commands </a:t>
            </a:r>
          </a:p>
          <a:p>
            <a:r>
              <a:rPr lang="en-US" sz="2000" b="1" dirty="0"/>
              <a:t>module load &lt;name&gt; </a:t>
            </a:r>
            <a:r>
              <a:rPr lang="en-US" sz="2000" dirty="0"/>
              <a:t>- loads module name  (shortcut: </a:t>
            </a:r>
            <a:r>
              <a:rPr lang="en-US" sz="2000" b="1" dirty="0"/>
              <a:t>ml &lt;name&gt;</a:t>
            </a:r>
            <a:r>
              <a:rPr lang="en-US" sz="2000" dirty="0"/>
              <a:t>)</a:t>
            </a:r>
          </a:p>
          <a:p>
            <a:r>
              <a:rPr lang="en-US" sz="2000" b="1" dirty="0"/>
              <a:t>module unload &lt;name&gt; </a:t>
            </a:r>
            <a:r>
              <a:rPr lang="en-US" sz="2000" dirty="0"/>
              <a:t>- unloads module name (</a:t>
            </a:r>
            <a:r>
              <a:rPr lang="en-US" sz="2000" b="1" dirty="0"/>
              <a:t>ml -&lt;name&gt;</a:t>
            </a:r>
            <a:r>
              <a:rPr lang="en-US" sz="2000" dirty="0"/>
              <a:t>)</a:t>
            </a:r>
          </a:p>
          <a:p>
            <a:r>
              <a:rPr lang="en-US" sz="2000" b="1" dirty="0"/>
              <a:t>module avail </a:t>
            </a:r>
            <a:r>
              <a:rPr lang="en-US" sz="2000" dirty="0"/>
              <a:t>- shows a list of "available" modules (</a:t>
            </a:r>
            <a:r>
              <a:rPr lang="en-US" sz="2000" b="1" dirty="0"/>
              <a:t>ml av</a:t>
            </a:r>
            <a:r>
              <a:rPr lang="en-US" sz="2000" dirty="0"/>
              <a:t>)</a:t>
            </a:r>
          </a:p>
          <a:p>
            <a:r>
              <a:rPr lang="en-US" sz="2000" b="1" dirty="0"/>
              <a:t>module list </a:t>
            </a:r>
            <a:r>
              <a:rPr lang="en-US" sz="2000" dirty="0"/>
              <a:t>- shows a list of loaded modules (</a:t>
            </a:r>
            <a:r>
              <a:rPr lang="en-US" sz="2000" b="1" dirty="0"/>
              <a:t>ml</a:t>
            </a:r>
            <a:r>
              <a:rPr lang="en-US" sz="2000" dirty="0"/>
              <a:t>)</a:t>
            </a:r>
          </a:p>
          <a:p>
            <a:r>
              <a:rPr lang="en-US" sz="2000" b="1" dirty="0"/>
              <a:t>module help </a:t>
            </a:r>
            <a:r>
              <a:rPr lang="en-US" sz="2000" dirty="0"/>
              <a:t>- prints help for the module command</a:t>
            </a:r>
          </a:p>
          <a:p>
            <a:r>
              <a:rPr lang="en-US" sz="2000" b="1" dirty="0"/>
              <a:t>module help &lt;name&gt; </a:t>
            </a:r>
            <a:r>
              <a:rPr lang="en-US" sz="2000" dirty="0"/>
              <a:t>- prints help for module</a:t>
            </a:r>
          </a:p>
          <a:p>
            <a:r>
              <a:rPr lang="en-US" sz="2000" b="1" dirty="0"/>
              <a:t>module show &lt;name&gt; </a:t>
            </a:r>
            <a:r>
              <a:rPr lang="en-US" sz="2000" dirty="0"/>
              <a:t>- prints the module file</a:t>
            </a:r>
          </a:p>
          <a:p>
            <a:r>
              <a:rPr lang="en-US" sz="2000" b="1" dirty="0"/>
              <a:t>module purge </a:t>
            </a:r>
            <a:r>
              <a:rPr lang="en-US" sz="2000" dirty="0"/>
              <a:t>- unload all modules</a:t>
            </a:r>
          </a:p>
          <a:p>
            <a:r>
              <a:rPr lang="en-US" sz="2000" b="1" dirty="0"/>
              <a:t>module reset system </a:t>
            </a:r>
            <a:r>
              <a:rPr lang="en-US" sz="2000" dirty="0"/>
              <a:t>– resets to system default (only </a:t>
            </a:r>
            <a:r>
              <a:rPr lang="en-US" sz="2000" dirty="0" err="1"/>
              <a:t>chpc</a:t>
            </a:r>
            <a:r>
              <a:rPr lang="en-US" sz="2000" dirty="0"/>
              <a:t> module loaded)</a:t>
            </a:r>
            <a:endParaRPr lang="en-US" sz="2000" b="1" dirty="0"/>
          </a:p>
          <a:p>
            <a:r>
              <a:rPr lang="en-US" sz="2000" b="1" dirty="0"/>
              <a:t>module swap &lt;name1&gt; &lt;name2&gt; </a:t>
            </a:r>
            <a:r>
              <a:rPr lang="en-US" sz="2000" dirty="0"/>
              <a:t>- swaps between two modules</a:t>
            </a:r>
          </a:p>
          <a:p>
            <a:r>
              <a:rPr lang="en-US" sz="2000" b="1" dirty="0"/>
              <a:t>module spider &lt;string&gt; - </a:t>
            </a:r>
            <a:r>
              <a:rPr lang="en-US" sz="2000" dirty="0"/>
              <a:t>shows all modules that have string in name</a:t>
            </a:r>
          </a:p>
          <a:p>
            <a:pPr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066801"/>
            <a:ext cx="8991600" cy="685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990000"/>
                </a:solidFill>
                <a:latin typeface="+mn-lt"/>
              </a:rPr>
              <a:t>CHPC Module Organization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676400"/>
            <a:ext cx="9144000" cy="4571999"/>
          </a:xfrm>
        </p:spPr>
        <p:txBody>
          <a:bodyPr>
            <a:noAutofit/>
          </a:bodyPr>
          <a:lstStyle/>
          <a:p>
            <a:r>
              <a:rPr lang="en-US" dirty="0"/>
              <a:t>Core</a:t>
            </a:r>
          </a:p>
          <a:p>
            <a:pPr lvl="1"/>
            <a:r>
              <a:rPr lang="en-US" sz="2400" dirty="0"/>
              <a:t>Contains modules for applications independent of both the compiler and MPI implementation</a:t>
            </a:r>
          </a:p>
          <a:p>
            <a:r>
              <a:rPr lang="en-US" dirty="0"/>
              <a:t>Compiler</a:t>
            </a:r>
          </a:p>
          <a:p>
            <a:pPr lvl="1"/>
            <a:r>
              <a:rPr lang="en-US" sz="2400" dirty="0"/>
              <a:t>Contains modules for applications dependent on a compiler (&amp; version) but not on a MPI implementation </a:t>
            </a:r>
          </a:p>
          <a:p>
            <a:r>
              <a:rPr lang="en-US" dirty="0"/>
              <a:t>MPI</a:t>
            </a:r>
          </a:p>
          <a:p>
            <a:pPr lvl="1"/>
            <a:r>
              <a:rPr lang="en-US" sz="2400" dirty="0"/>
              <a:t>Contains modules for applications dependent on both a compiler and a MPI implementation</a:t>
            </a:r>
          </a:p>
          <a:p>
            <a:pPr marL="0" indent="0">
              <a:buNone/>
            </a:pPr>
            <a:endParaRPr lang="en-US" sz="1050" b="1" i="1" dirty="0"/>
          </a:p>
          <a:p>
            <a:pPr marL="0" indent="0">
              <a:buNone/>
            </a:pPr>
            <a:r>
              <a:rPr lang="en-US" sz="2400" b="1" i="1" dirty="0"/>
              <a:t>Modules themselves are named by application name/version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94704199"/>
      </p:ext>
    </p:extLst>
  </p:cSld>
  <p:clrMapOvr>
    <a:masterClrMapping/>
  </p:clrMapOvr>
</p:sld>
</file>

<file path=ppt/theme/theme1.xml><?xml version="1.0" encoding="utf-8"?>
<a:theme xmlns:a="http://schemas.openxmlformats.org/drawingml/2006/main" name="Web Style Gray">
  <a:themeElements>
    <a:clrScheme name="">
      <a:dk1>
        <a:srgbClr val="545454"/>
      </a:dk1>
      <a:lt1>
        <a:srgbClr val="FFFFFF"/>
      </a:lt1>
      <a:dk2>
        <a:srgbClr val="545454"/>
      </a:dk2>
      <a:lt2>
        <a:srgbClr val="808080"/>
      </a:lt2>
      <a:accent1>
        <a:srgbClr val="DC9A4C"/>
      </a:accent1>
      <a:accent2>
        <a:srgbClr val="7F1603"/>
      </a:accent2>
      <a:accent3>
        <a:srgbClr val="FFFFFF"/>
      </a:accent3>
      <a:accent4>
        <a:srgbClr val="464646"/>
      </a:accent4>
      <a:accent5>
        <a:srgbClr val="EBCAB2"/>
      </a:accent5>
      <a:accent6>
        <a:srgbClr val="721302"/>
      </a:accent6>
      <a:hlink>
        <a:srgbClr val="687435"/>
      </a:hlink>
      <a:folHlink>
        <a:srgbClr val="677B85"/>
      </a:folHlink>
    </a:clrScheme>
    <a:fontScheme name="Blank Presentation">
      <a:majorFont>
        <a:latin typeface="Times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23316</TotalTime>
  <Words>1257</Words>
  <Application>Microsoft Macintosh PowerPoint</Application>
  <PresentationFormat>On-screen Show (4:3)</PresentationFormat>
  <Paragraphs>165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(Body)</vt:lpstr>
      <vt:lpstr>Times</vt:lpstr>
      <vt:lpstr>Arial</vt:lpstr>
      <vt:lpstr>Wingdings</vt:lpstr>
      <vt:lpstr>Web Style Gray</vt:lpstr>
      <vt:lpstr>Introduction to Modules at CHPC</vt:lpstr>
      <vt:lpstr>Overview of Talk</vt:lpstr>
      <vt:lpstr>What modules do</vt:lpstr>
      <vt:lpstr>Why Modules</vt:lpstr>
      <vt:lpstr>Module Documentation at CHPC</vt:lpstr>
      <vt:lpstr>PowerPoint Presentation</vt:lpstr>
      <vt:lpstr>Recommendations &amp; Helpful Hints</vt:lpstr>
      <vt:lpstr>Basic Module commands </vt:lpstr>
      <vt:lpstr>CHPC Module Organization</vt:lpstr>
      <vt:lpstr>Other Information</vt:lpstr>
      <vt:lpstr>Default, aliases, and hidden modules </vt:lpstr>
      <vt:lpstr>Rocky8 changes </vt:lpstr>
      <vt:lpstr>Rocky8 changes </vt:lpstr>
      <vt:lpstr>Module avail command</vt:lpstr>
      <vt:lpstr>Module show command</vt:lpstr>
      <vt:lpstr>Module spider command</vt:lpstr>
      <vt:lpstr>Advanced Modules</vt:lpstr>
      <vt:lpstr>Getting Help</vt:lpstr>
    </vt:vector>
  </TitlesOfParts>
  <Company>University of Utah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CHPC</dc:title>
  <dc:creator>Julia D. Harrison</dc:creator>
  <cp:lastModifiedBy>Drew Li</cp:lastModifiedBy>
  <cp:revision>530</cp:revision>
  <cp:lastPrinted>2009-09-10T16:21:29Z</cp:lastPrinted>
  <dcterms:created xsi:type="dcterms:W3CDTF">2009-09-09T14:21:18Z</dcterms:created>
  <dcterms:modified xsi:type="dcterms:W3CDTF">2023-06-01T20:00:13Z</dcterms:modified>
</cp:coreProperties>
</file>